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682" r:id="rId5"/>
  </p:sldMasterIdLst>
  <p:notesMasterIdLst>
    <p:notesMasterId r:id="rId7"/>
  </p:notesMasterIdLst>
  <p:sldIdLst>
    <p:sldId id="326" r:id="rId6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160" userDrawn="1">
          <p15:clr>
            <a:srgbClr val="A4A3A4"/>
          </p15:clr>
        </p15:guide>
        <p15:guide id="3" orient="horz" pos="816" userDrawn="1">
          <p15:clr>
            <a:srgbClr val="A4A3A4"/>
          </p15:clr>
        </p15:guide>
        <p15:guide id="4" orient="horz" pos="5171" userDrawn="1">
          <p15:clr>
            <a:srgbClr val="A4A3A4"/>
          </p15:clr>
        </p15:guide>
        <p15:guide id="5" pos="2024" userDrawn="1">
          <p15:clr>
            <a:srgbClr val="A4A3A4"/>
          </p15:clr>
        </p15:guide>
        <p15:guide id="6" pos="23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73D"/>
    <a:srgbClr val="43C156"/>
    <a:srgbClr val="52EB69"/>
    <a:srgbClr val="000000"/>
    <a:srgbClr val="282827"/>
    <a:srgbClr val="D79E4D"/>
    <a:srgbClr val="C7AC65"/>
    <a:srgbClr val="F8931A"/>
    <a:srgbClr val="666666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31" autoAdjust="0"/>
    <p:restoredTop sz="91426" autoAdjust="0"/>
  </p:normalViewPr>
  <p:slideViewPr>
    <p:cSldViewPr snapToGrid="0">
      <p:cViewPr>
        <p:scale>
          <a:sx n="100" d="100"/>
          <a:sy n="100" d="100"/>
        </p:scale>
        <p:origin x="2472" y="-1272"/>
      </p:cViewPr>
      <p:guideLst>
        <p:guide pos="2160"/>
        <p:guide orient="horz" pos="816"/>
        <p:guide orient="horz" pos="5171"/>
        <p:guide pos="2024"/>
        <p:guide pos="23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120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8F8-2A47-8B4E-41F913D2A70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8F8-2A47-8B4E-41F913D2A709}"/>
              </c:ext>
            </c:extLst>
          </c:dPt>
          <c:dLbls>
            <c:dLbl>
              <c:idx val="0"/>
              <c:layout>
                <c:manualLayout>
                  <c:x val="-0.23913184075629582"/>
                  <c:y val="-7.1999555793753112E-2"/>
                </c:manualLayout>
              </c:layout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8F8-2A47-8B4E-41F913D2A709}"/>
                </c:ext>
              </c:extLst>
            </c:dLbl>
            <c:dLbl>
              <c:idx val="1"/>
              <c:layout>
                <c:manualLayout>
                  <c:x val="0.21374159626962203"/>
                  <c:y val="8.9019414709986436E-2"/>
                </c:manualLayout>
              </c:layout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8F8-2A47-8B4E-41F913D2A7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PoW</c:v>
                </c:pt>
                <c:pt idx="1">
                  <c:v>PoST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0.6</c:v>
                </c:pt>
                <c:pt idx="1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02-6C43-8808-5A862410CF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6A9518-A6F0-41B7-BAA2-12C228E5F127}" type="datetimeFigureOut">
              <a:rPr lang="en-US" smtClean="0"/>
              <a:t>10/29/21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D8F627-D2E9-4B61-95B4-541160A89C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36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8F627-D2E9-4B61-95B4-541160A89C9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018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2" y="0"/>
            <a:ext cx="4563071" cy="9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187603" y="4001500"/>
            <a:ext cx="3582388" cy="683029"/>
          </a:xfrm>
          <a:noFill/>
        </p:spPr>
        <p:txBody>
          <a:bodyPr anchor="t"/>
          <a:lstStyle>
            <a:lvl1pPr>
              <a:lnSpc>
                <a:spcPts val="1913"/>
              </a:lnSpc>
              <a:tabLst>
                <a:tab pos="161628" algn="l"/>
              </a:tabLst>
              <a:defRPr sz="1800" b="1" i="0" cap="all" baseline="0">
                <a:solidFill>
                  <a:schemeClr val="accent2"/>
                </a:solidFill>
                <a:latin typeface="Gotham HTF Black" pitchFamily="2" charset="77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3190639" y="4693524"/>
            <a:ext cx="3576314" cy="487680"/>
          </a:xfrm>
        </p:spPr>
        <p:txBody>
          <a:bodyPr>
            <a:noAutofit/>
          </a:bodyPr>
          <a:lstStyle>
            <a:lvl1pPr marL="0" indent="0">
              <a:buNone/>
              <a:defRPr sz="1013" b="0" i="0" cap="all" baseline="0">
                <a:solidFill>
                  <a:schemeClr val="bg1"/>
                </a:solidFill>
                <a:latin typeface="Gotham HTF Book" pitchFamily="2" charset="77"/>
              </a:defRPr>
            </a:lvl1pPr>
            <a:lvl2pPr marL="97334" indent="0">
              <a:buNone/>
              <a:defRPr sz="900" b="0">
                <a:latin typeface="+mn-lt"/>
              </a:defRPr>
            </a:lvl2pPr>
            <a:lvl3pPr marL="223242" indent="0">
              <a:buNone/>
              <a:defRPr sz="900" b="0">
                <a:latin typeface="+mn-lt"/>
              </a:defRPr>
            </a:lvl3pPr>
            <a:lvl4pPr marL="354509" indent="0">
              <a:buNone/>
              <a:defRPr sz="900" b="0">
                <a:latin typeface="+mn-lt"/>
              </a:defRPr>
            </a:lvl4pPr>
            <a:lvl5pPr marL="480417" indent="0">
              <a:buNone/>
              <a:defRPr sz="900" b="0">
                <a:latin typeface="+mn-lt"/>
              </a:defRPr>
            </a:lvl5pPr>
          </a:lstStyle>
          <a:p>
            <a:pPr lvl="0"/>
            <a:r>
              <a:rPr lang="en-US" dirty="0"/>
              <a:t>Subtitle / Date goes here</a:t>
            </a:r>
          </a:p>
        </p:txBody>
      </p:sp>
    </p:spTree>
    <p:extLst>
      <p:ext uri="{BB962C8B-B14F-4D97-AF65-F5344CB8AC3E}">
        <p14:creationId xmlns:p14="http://schemas.microsoft.com/office/powerpoint/2010/main" val="253677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C6580127-D32E-7E42-BA04-734BDF4D8D1C}" type="datetime1">
              <a:rPr lang="en-GB" smtClean="0"/>
              <a:t>29/10/2021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67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17D6D0BA-C00B-6147-AA91-986DF7D2C874}" type="datetime1">
              <a:rPr lang="en-GB" smtClean="0"/>
              <a:t>29/10/2021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6762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F0FED50E-F3FF-F347-ADAC-A4CC9ACFA5F3}" type="datetime1">
              <a:rPr lang="en-GB" smtClean="0"/>
              <a:t>29/10/2021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108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ED93EDB6-4C6C-2649-B2D9-46F441831436}" type="datetime1">
              <a:rPr lang="en-GB" smtClean="0"/>
              <a:t>29/10/2021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279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78936BF8-3386-BA46-A699-A1094078DCB2}" type="datetime1">
              <a:rPr lang="en-GB" smtClean="0"/>
              <a:t>29/10/2021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7397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4E950719-8297-9641-83E3-09C38FA2C288}" type="datetime1">
              <a:rPr lang="en-GB" smtClean="0"/>
              <a:t>29/10/2021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051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1B9C95A5-1D87-6847-A64D-62ACFC726002}" type="datetime1">
              <a:rPr lang="en-GB" smtClean="0"/>
              <a:t>29/10/2021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891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5590AF24-3E86-7343-BD05-CAC0A876C08D}" type="datetime1">
              <a:rPr lang="en-GB" smtClean="0"/>
              <a:t>29/10/2021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178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68FCA-151F-C541-9AD2-E23FD7048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A8EC8-0597-8D46-A3D6-14301C74E0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1BC0-C4E4-1248-9539-942F5F23DC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19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_ withtitle_long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296863" y="1820864"/>
            <a:ext cx="6264276" cy="6819900"/>
          </a:xfrm>
          <a:prstGeom prst="rect">
            <a:avLst/>
          </a:prstGeom>
        </p:spPr>
        <p:txBody>
          <a:bodyPr vert="horz" lIns="73152" tIns="0" rIns="73152" bIns="73152" rtlCol="0">
            <a:noAutofit/>
          </a:bodyPr>
          <a:lstStyle>
            <a:lvl2pPr marL="97334" indent="-97334">
              <a:spcBef>
                <a:spcPts val="338"/>
              </a:spcBef>
              <a:defRPr/>
            </a:lvl2pPr>
            <a:lvl3pPr marL="227707" indent="-97334">
              <a:defRPr/>
            </a:lvl3pPr>
            <a:lvl4pPr marL="351830" indent="-91976">
              <a:defRPr/>
            </a:lvl4pPr>
            <a:lvl5pPr marL="482203" indent="-98227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96863" y="468314"/>
            <a:ext cx="6264276" cy="480432"/>
          </a:xfrm>
        </p:spPr>
        <p:txBody>
          <a:bodyPr vert="horz" lIns="72000" tIns="54000" rIns="72000" bIns="3600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1361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6863" y="468313"/>
            <a:ext cx="6264276" cy="477463"/>
          </a:xfrm>
          <a:noFill/>
        </p:spPr>
        <p:txBody>
          <a:bodyPr vert="horz" lIns="72000" tIns="54000" rIns="72000" bIns="3600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48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24CE4-8100-BD40-800B-77957FEC1B03}" type="datetime1">
              <a:rPr lang="en-GB" smtClean="0"/>
              <a:t>29/10/2021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022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49FD-29AD-974C-AAA0-C65461D091B1}" type="datetime1">
              <a:rPr lang="en-GB" smtClean="0"/>
              <a:t>29/10/2021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68A4-F001-44B5-A3A0-1E76CD287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8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EFF5CBF0-5CA0-4E45-A968-940FCB3452C4}" type="datetime1">
              <a:rPr lang="en-GB" smtClean="0"/>
              <a:t>29/10/2021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33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BEEF2699-9E2B-9E43-B2B6-496150F72A1A}" type="datetime1">
              <a:rPr lang="en-GB" smtClean="0"/>
              <a:t>29/10/2021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932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25B6E594-E7AA-8F40-B4F3-5D559C362088}" type="datetime1">
              <a:rPr lang="en-GB" smtClean="0"/>
              <a:t>29/10/2021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61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6864" y="468314"/>
            <a:ext cx="6264277" cy="475615"/>
          </a:xfrm>
          <a:prstGeom prst="rect">
            <a:avLst/>
          </a:prstGeom>
          <a:noFill/>
        </p:spPr>
        <p:txBody>
          <a:bodyPr vert="horz" lIns="72000" tIns="54000" rIns="72000" bIns="36000" rtlCol="0" anchor="b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863" y="1820863"/>
            <a:ext cx="6264276" cy="6819900"/>
          </a:xfrm>
          <a:prstGeom prst="rect">
            <a:avLst/>
          </a:prstGeom>
        </p:spPr>
        <p:txBody>
          <a:bodyPr vert="horz" lIns="73152" tIns="0" rIns="73152" bIns="73152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214909" y="877824"/>
            <a:ext cx="6428184" cy="73152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990FB-0950-7A4B-B2F5-4CF2AB113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242659" y="8531567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91">
                <a:solidFill>
                  <a:schemeClr val="bg1"/>
                </a:solidFill>
              </a:defRPr>
            </a:lvl1pPr>
          </a:lstStyle>
          <a:p>
            <a:fld id="{01EC1BC0-C4E4-1248-9539-942F5F23DC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053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1" r:id="rId2"/>
    <p:sldLayoutId id="2147483679" r:id="rId3"/>
    <p:sldLayoutId id="2147483680" r:id="rId4"/>
    <p:sldLayoutId id="2147483694" r:id="rId5"/>
    <p:sldLayoutId id="214748369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lang="en-US" sz="1800" b="1" i="0" kern="1200" cap="all" baseline="0" dirty="0">
          <a:solidFill>
            <a:schemeClr val="accent2"/>
          </a:solidFill>
          <a:latin typeface="Gotham HTF Black" pitchFamily="2" charset="77"/>
          <a:ea typeface="+mj-ea"/>
          <a:cs typeface="Arial" pitchFamily="34" charset="0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675"/>
        </a:spcBef>
        <a:spcAft>
          <a:spcPts val="169"/>
        </a:spcAft>
        <a:buClr>
          <a:schemeClr val="tx1"/>
        </a:buClr>
        <a:buSzPct val="100000"/>
        <a:buFont typeface="Arial" panose="020B0604020202020204" pitchFamily="34" charset="0"/>
        <a:buNone/>
        <a:defRPr sz="1125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1pPr>
      <a:lvl2pPr marL="97334" indent="-97334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•"/>
        <a:defRPr sz="1013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2pPr>
      <a:lvl3pPr marL="227707" indent="-97334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SzPct val="112000"/>
        <a:buFont typeface="Arial" panose="020B0604020202020204" pitchFamily="34" charset="0"/>
        <a:buChar char="◦"/>
        <a:defRPr sz="900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3pPr>
      <a:lvl4pPr marL="351830" indent="-91976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•"/>
        <a:defRPr sz="788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4pPr>
      <a:lvl5pPr marL="482203" indent="-98227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-"/>
        <a:defRPr sz="675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5pPr>
      <a:lvl6pPr marL="141446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userDrawn="1">
          <p15:clr>
            <a:srgbClr val="F26B43"/>
          </p15:clr>
        </p15:guide>
        <p15:guide id="3" pos="4320" userDrawn="1">
          <p15:clr>
            <a:srgbClr val="F26B43"/>
          </p15:clr>
        </p15:guide>
        <p15:guide id="4" pos="476" userDrawn="1">
          <p15:clr>
            <a:srgbClr val="F26B43"/>
          </p15:clr>
        </p15:guide>
        <p15:guide id="5" pos="961" userDrawn="1">
          <p15:clr>
            <a:srgbClr val="F26B43"/>
          </p15:clr>
        </p15:guide>
        <p15:guide id="6" pos="1446" userDrawn="1">
          <p15:clr>
            <a:srgbClr val="F26B43"/>
          </p15:clr>
        </p15:guide>
        <p15:guide id="7" pos="1918" userDrawn="1">
          <p15:clr>
            <a:srgbClr val="F26B43"/>
          </p15:clr>
        </p15:guide>
        <p15:guide id="8" pos="2415" userDrawn="1">
          <p15:clr>
            <a:srgbClr val="F26B43"/>
          </p15:clr>
        </p15:guide>
        <p15:guide id="9" pos="2874" userDrawn="1">
          <p15:clr>
            <a:srgbClr val="F26B43"/>
          </p15:clr>
        </p15:guide>
        <p15:guide id="10" pos="3359" userDrawn="1">
          <p15:clr>
            <a:srgbClr val="F26B43"/>
          </p15:clr>
        </p15:guide>
        <p15:guide id="11" pos="3844" userDrawn="1">
          <p15:clr>
            <a:srgbClr val="F26B43"/>
          </p15:clr>
        </p15:guide>
        <p15:guide id="12" orient="horz" pos="1147" userDrawn="1">
          <p15:clr>
            <a:srgbClr val="F26B43"/>
          </p15:clr>
        </p15:guide>
        <p15:guide id="13" orient="horz" pos="2305" userDrawn="1">
          <p15:clr>
            <a:srgbClr val="F26B43"/>
          </p15:clr>
        </p15:guide>
        <p15:guide id="14" orient="horz" pos="3455" userDrawn="1">
          <p15:clr>
            <a:srgbClr val="F26B43"/>
          </p15:clr>
        </p15:guide>
        <p15:guide id="15" orient="horz" pos="4604" userDrawn="1">
          <p15:clr>
            <a:srgbClr val="F26B43"/>
          </p15:clr>
        </p15:guide>
        <p15:guide id="16" orient="horz" pos="5760" userDrawn="1">
          <p15:clr>
            <a:srgbClr val="F26B43"/>
          </p15:clr>
        </p15:guide>
        <p15:guide id="17" orient="horz" userDrawn="1">
          <p15:clr>
            <a:srgbClr val="F26B43"/>
          </p15:clr>
        </p15:guide>
        <p15:guide id="18" orient="horz" pos="544" userDrawn="1">
          <p15:clr>
            <a:srgbClr val="F26B43"/>
          </p15:clr>
        </p15:guide>
        <p15:guide id="19" pos="187" userDrawn="1">
          <p15:clr>
            <a:srgbClr val="F26B43"/>
          </p15:clr>
        </p15:guide>
        <p15:guide id="20" pos="4133" userDrawn="1">
          <p15:clr>
            <a:srgbClr val="F26B43"/>
          </p15:clr>
        </p15:guide>
        <p15:guide id="21" orient="horz" pos="5443" userDrawn="1">
          <p15:clr>
            <a:srgbClr val="F26B43"/>
          </p15:clr>
        </p15:guide>
        <p15:guide id="22" orient="horz" pos="295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4095" y="8544411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rgbClr val="000000"/>
                </a:solidFill>
                <a:latin typeface="Gotham HTF Book" pitchFamily="2" charset="77"/>
              </a:defRPr>
            </a:lvl1pPr>
          </a:lstStyle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60334" y="8544411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rgbClr val="000000"/>
                </a:solidFill>
                <a:latin typeface="Gotham HTF Book" pitchFamily="2" charset="77"/>
              </a:defRPr>
            </a:lvl1pPr>
          </a:lstStyle>
          <a:p>
            <a:fld id="{7E260360-B404-C844-8651-31E0380F92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332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Gotham HTF Book" pitchFamily="2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4">
          <p15:clr>
            <a:srgbClr val="F26B43"/>
          </p15:clr>
        </p15:guide>
        <p15:guide id="2" pos="3906">
          <p15:clr>
            <a:srgbClr val="F26B43"/>
          </p15:clr>
        </p15:guide>
        <p15:guide id="3" orient="horz" pos="204">
          <p15:clr>
            <a:srgbClr val="F26B43"/>
          </p15:clr>
        </p15:guide>
        <p15:guide id="4" orient="horz" pos="55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26" Type="http://schemas.openxmlformats.org/officeDocument/2006/relationships/image" Target="../media/image23.png"/><Relationship Id="rId3" Type="http://schemas.openxmlformats.org/officeDocument/2006/relationships/image" Target="../media/image1.png"/><Relationship Id="rId21" Type="http://schemas.openxmlformats.org/officeDocument/2006/relationships/image" Target="../media/image18.sv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5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svg"/><Relationship Id="rId11" Type="http://schemas.openxmlformats.org/officeDocument/2006/relationships/image" Target="../media/image8.png"/><Relationship Id="rId24" Type="http://schemas.openxmlformats.org/officeDocument/2006/relationships/image" Target="../media/image21.svg"/><Relationship Id="rId5" Type="http://schemas.openxmlformats.org/officeDocument/2006/relationships/image" Target="../media/image2.png"/><Relationship Id="rId15" Type="http://schemas.openxmlformats.org/officeDocument/2006/relationships/image" Target="../media/image12.svg"/><Relationship Id="rId23" Type="http://schemas.openxmlformats.org/officeDocument/2006/relationships/image" Target="../media/image20.png"/><Relationship Id="rId10" Type="http://schemas.openxmlformats.org/officeDocument/2006/relationships/image" Target="../media/image7.png"/><Relationship Id="rId19" Type="http://schemas.openxmlformats.org/officeDocument/2006/relationships/image" Target="../media/image16.svg"/><Relationship Id="rId4" Type="http://schemas.openxmlformats.org/officeDocument/2006/relationships/chart" Target="../charts/chart1.xml"/><Relationship Id="rId9" Type="http://schemas.openxmlformats.org/officeDocument/2006/relationships/image" Target="../media/image6.png"/><Relationship Id="rId14" Type="http://schemas.openxmlformats.org/officeDocument/2006/relationships/image" Target="../media/image11.png"/><Relationship Id="rId2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E82BE053-8360-D741-93F0-09C0F84211C1}"/>
              </a:ext>
            </a:extLst>
          </p:cNvPr>
          <p:cNvGrpSpPr/>
          <p:nvPr/>
        </p:nvGrpSpPr>
        <p:grpSpPr>
          <a:xfrm>
            <a:off x="1062420" y="6865084"/>
            <a:ext cx="2254362" cy="1190497"/>
            <a:chOff x="872545" y="6734336"/>
            <a:chExt cx="2254362" cy="119049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5919DAD-DBE0-3C45-8123-E6C615288D52}"/>
                </a:ext>
              </a:extLst>
            </p:cNvPr>
            <p:cNvGrpSpPr/>
            <p:nvPr/>
          </p:nvGrpSpPr>
          <p:grpSpPr>
            <a:xfrm>
              <a:off x="872545" y="6734336"/>
              <a:ext cx="2254362" cy="367286"/>
              <a:chOff x="958738" y="6734336"/>
              <a:chExt cx="2416548" cy="367286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FAA234A8-9653-034F-9A32-0AA2B265477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58738" y="6734336"/>
                <a:ext cx="2416548" cy="1276"/>
              </a:xfrm>
              <a:prstGeom prst="line">
                <a:avLst/>
              </a:prstGeom>
              <a:ln w="22225" cap="rnd">
                <a:solidFill>
                  <a:schemeClr val="tx1">
                    <a:lumMod val="20000"/>
                    <a:lumOff val="8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D38B6003-8FCF-BB40-98A6-9BD55B37FA3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58738" y="7100346"/>
                <a:ext cx="2416548" cy="1276"/>
              </a:xfrm>
              <a:prstGeom prst="line">
                <a:avLst/>
              </a:prstGeom>
              <a:ln w="22225" cap="rnd">
                <a:solidFill>
                  <a:schemeClr val="tx1">
                    <a:lumMod val="20000"/>
                    <a:lumOff val="8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A5DE3FA-3826-0140-9D66-4B4EA2E611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2545" y="7923557"/>
              <a:ext cx="2254362" cy="1276"/>
            </a:xfrm>
            <a:prstGeom prst="line">
              <a:avLst/>
            </a:prstGeom>
            <a:ln w="22225" cap="rnd">
              <a:solidFill>
                <a:schemeClr val="tx1">
                  <a:lumMod val="20000"/>
                  <a:lumOff val="8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61C961A-43D2-1342-B6F5-E350DC4F9C16}"/>
              </a:ext>
            </a:extLst>
          </p:cNvPr>
          <p:cNvSpPr/>
          <p:nvPr/>
        </p:nvSpPr>
        <p:spPr>
          <a:xfrm>
            <a:off x="0" y="-1"/>
            <a:ext cx="6858000" cy="187404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4EC840C-AABD-084F-83A3-97FAD9A2191B}"/>
              </a:ext>
            </a:extLst>
          </p:cNvPr>
          <p:cNvCxnSpPr/>
          <p:nvPr/>
        </p:nvCxnSpPr>
        <p:spPr>
          <a:xfrm>
            <a:off x="0" y="1874042"/>
            <a:ext cx="6858000" cy="0"/>
          </a:xfrm>
          <a:prstGeom prst="line">
            <a:avLst/>
          </a:prstGeom>
          <a:ln w="38100" cap="rnd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57388671-8ACD-074A-95CD-D046C53CC356}"/>
              </a:ext>
            </a:extLst>
          </p:cNvPr>
          <p:cNvSpPr/>
          <p:nvPr/>
        </p:nvSpPr>
        <p:spPr>
          <a:xfrm>
            <a:off x="626850" y="513148"/>
            <a:ext cx="1798023" cy="1798023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40000"/>
                  <a:lumOff val="60000"/>
                </a:schemeClr>
              </a:gs>
              <a:gs pos="100000">
                <a:schemeClr val="bg2"/>
              </a:gs>
            </a:gsLst>
            <a:lin ang="5400000" scaled="1"/>
            <a:tileRect/>
          </a:gra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F8F42-6C84-A249-9376-B09F7C2D0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ECK on a page v06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6256D-9475-C446-B6C7-AD2DE14D6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1</a:t>
            </a:fld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B5BFC2F-429C-D342-8BA9-D487B908B915}"/>
              </a:ext>
            </a:extLst>
          </p:cNvPr>
          <p:cNvSpPr/>
          <p:nvPr/>
        </p:nvSpPr>
        <p:spPr>
          <a:xfrm>
            <a:off x="565537" y="2556247"/>
            <a:ext cx="5635238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4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ECK is the native currency of the Epicenter Chaos Net and is designed as a social tipping currency. ECK is a parallel chain running advanced features that we look to integrate into EPIC in the future. ECK represents a sandbox for innovation and de-risks implementation for EPIC.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E54D45-D658-1441-8A87-35C750DAAC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0676" y="513148"/>
            <a:ext cx="2164530" cy="1298718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D306D8E0-56A4-BA4D-BA25-FD2FD3F66C6A}"/>
              </a:ext>
            </a:extLst>
          </p:cNvPr>
          <p:cNvSpPr txBox="1"/>
          <p:nvPr/>
        </p:nvSpPr>
        <p:spPr>
          <a:xfrm>
            <a:off x="2875206" y="568632"/>
            <a:ext cx="37486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solidFill>
                  <a:schemeClr val="bg2"/>
                </a:solidFill>
                <a:latin typeface="Gotham HTF" pitchFamily="2" charset="77"/>
                <a:cs typeface="Arial" pitchFamily="34" charset="0"/>
              </a:rPr>
              <a:t>EPICENTER</a:t>
            </a:r>
            <a:br>
              <a:rPr lang="en-US" sz="4000" b="1" dirty="0">
                <a:solidFill>
                  <a:schemeClr val="bg2"/>
                </a:solidFill>
                <a:latin typeface="Gotham HTF" pitchFamily="2" charset="77"/>
                <a:cs typeface="Arial" pitchFamily="34" charset="0"/>
              </a:rPr>
            </a:br>
            <a:r>
              <a:rPr lang="en-US" sz="4000" b="1" dirty="0">
                <a:solidFill>
                  <a:schemeClr val="bg1"/>
                </a:solidFill>
                <a:latin typeface="Gotham HTF" pitchFamily="2" charset="77"/>
                <a:cs typeface="Arial" pitchFamily="34" charset="0"/>
              </a:rPr>
              <a:t>CHAOS </a:t>
            </a:r>
            <a:r>
              <a:rPr lang="en-US" sz="4000" dirty="0">
                <a:solidFill>
                  <a:schemeClr val="bg1"/>
                </a:solidFill>
                <a:latin typeface="Gotham HTF Book" pitchFamily="2" charset="77"/>
                <a:cs typeface="Arial" pitchFamily="34" charset="0"/>
              </a:rPr>
              <a:t>NET</a:t>
            </a:r>
            <a:endParaRPr lang="az-Cyrl-AZ" sz="4000" dirty="0">
              <a:solidFill>
                <a:schemeClr val="bg1"/>
              </a:solidFill>
              <a:latin typeface="Gotham HTF" pitchFamily="2" charset="77"/>
              <a:cs typeface="Arial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5BFD60-B804-B44D-927F-F0B8F643E991}"/>
              </a:ext>
            </a:extLst>
          </p:cNvPr>
          <p:cNvSpPr/>
          <p:nvPr/>
        </p:nvSpPr>
        <p:spPr>
          <a:xfrm>
            <a:off x="565537" y="3857889"/>
            <a:ext cx="14454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4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From EPIC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4DE571-0F76-6B43-9282-27D34AB733E9}"/>
              </a:ext>
            </a:extLst>
          </p:cNvPr>
          <p:cNvSpPr/>
          <p:nvPr/>
        </p:nvSpPr>
        <p:spPr>
          <a:xfrm>
            <a:off x="565537" y="4794170"/>
            <a:ext cx="14454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4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From GRIN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055AA7-C9D4-E94B-9779-F384B7353590}"/>
              </a:ext>
            </a:extLst>
          </p:cNvPr>
          <p:cNvSpPr/>
          <p:nvPr/>
        </p:nvSpPr>
        <p:spPr>
          <a:xfrm>
            <a:off x="565537" y="4158195"/>
            <a:ext cx="2791798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GB" sz="14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Freeman Multi-Algo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GB" sz="14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Developer Subsidy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7A686F-86EE-BC4C-A19D-BE269E5CA88E}"/>
              </a:ext>
            </a:extLst>
          </p:cNvPr>
          <p:cNvSpPr/>
          <p:nvPr/>
        </p:nvSpPr>
        <p:spPr>
          <a:xfrm>
            <a:off x="574095" y="5065475"/>
            <a:ext cx="26475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400" dirty="0" err="1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Slatepacks</a:t>
            </a:r>
            <a:endParaRPr lang="en-GB" sz="1400" dirty="0">
              <a:solidFill>
                <a:schemeClr val="tx2"/>
              </a:solidFill>
              <a:latin typeface="Gotham HTF Book" pitchFamily="2" charset="77"/>
              <a:cs typeface="Arial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1AA6073-0561-BA44-BB5F-2E47866B7F5B}"/>
              </a:ext>
            </a:extLst>
          </p:cNvPr>
          <p:cNvSpPr/>
          <p:nvPr/>
        </p:nvSpPr>
        <p:spPr>
          <a:xfrm>
            <a:off x="3636344" y="3857889"/>
            <a:ext cx="14454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4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From MWC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E193B6-076E-EB44-A687-4DDCDCCC6D7F}"/>
              </a:ext>
            </a:extLst>
          </p:cNvPr>
          <p:cNvSpPr/>
          <p:nvPr/>
        </p:nvSpPr>
        <p:spPr>
          <a:xfrm>
            <a:off x="3636344" y="4923667"/>
            <a:ext cx="14454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4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From FIRO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60EE67-D464-B244-9570-9B6B4DF396E7}"/>
              </a:ext>
            </a:extLst>
          </p:cNvPr>
          <p:cNvSpPr/>
          <p:nvPr/>
        </p:nvSpPr>
        <p:spPr>
          <a:xfrm>
            <a:off x="3636344" y="4158195"/>
            <a:ext cx="26475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4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Atomic Swap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7A8867-8074-AB49-A6AF-D3351140EB9E}"/>
              </a:ext>
            </a:extLst>
          </p:cNvPr>
          <p:cNvSpPr/>
          <p:nvPr/>
        </p:nvSpPr>
        <p:spPr>
          <a:xfrm>
            <a:off x="3644902" y="5194972"/>
            <a:ext cx="26475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400" dirty="0" err="1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Lelantus</a:t>
            </a:r>
            <a:r>
              <a:rPr lang="en-GB" sz="14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 (planned)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34A23EA-D3FC-814F-97C4-B919D84FE868}"/>
              </a:ext>
            </a:extLst>
          </p:cNvPr>
          <p:cNvSpPr/>
          <p:nvPr/>
        </p:nvSpPr>
        <p:spPr>
          <a:xfrm>
            <a:off x="1026204" y="5804805"/>
            <a:ext cx="170035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GB" sz="11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∞ linear supply</a:t>
            </a:r>
            <a:br>
              <a:rPr lang="en-GB" sz="11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</a:br>
            <a:r>
              <a:rPr lang="en-GB" sz="11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1/sec, 86.4k/day</a:t>
            </a:r>
          </a:p>
        </p:txBody>
      </p:sp>
      <p:graphicFrame>
        <p:nvGraphicFramePr>
          <p:cNvPr id="44" name="Chart 43">
            <a:extLst>
              <a:ext uri="{FF2B5EF4-FFF2-40B4-BE49-F238E27FC236}">
                <a16:creationId xmlns:a16="http://schemas.microsoft.com/office/drawing/2014/main" id="{6484CE52-6BE3-2444-B079-F576A0DCBD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2379057"/>
              </p:ext>
            </p:extLst>
          </p:nvPr>
        </p:nvGraphicFramePr>
        <p:xfrm>
          <a:off x="3326603" y="5841032"/>
          <a:ext cx="2504840" cy="2071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5F4DDE9-F0A6-2E4E-93D4-E10E7D5D38D5}"/>
              </a:ext>
            </a:extLst>
          </p:cNvPr>
          <p:cNvCxnSpPr/>
          <p:nvPr/>
        </p:nvCxnSpPr>
        <p:spPr>
          <a:xfrm>
            <a:off x="3581400" y="5886988"/>
            <a:ext cx="0" cy="2392694"/>
          </a:xfrm>
          <a:prstGeom prst="line">
            <a:avLst/>
          </a:prstGeom>
          <a:ln w="25400" cap="rnd">
            <a:solidFill>
              <a:schemeClr val="tx1">
                <a:lumMod val="40000"/>
                <a:lumOff val="6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3F0660B-A3D3-0A45-A95D-F64BA97E29DC}"/>
              </a:ext>
            </a:extLst>
          </p:cNvPr>
          <p:cNvGrpSpPr/>
          <p:nvPr/>
        </p:nvGrpSpPr>
        <p:grpSpPr>
          <a:xfrm>
            <a:off x="605170" y="6006891"/>
            <a:ext cx="2825144" cy="2429516"/>
            <a:chOff x="436169" y="5689213"/>
            <a:chExt cx="3138013" cy="2698571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34219A1-3BF0-7B47-9203-7F578E3E2374}"/>
                </a:ext>
              </a:extLst>
            </p:cNvPr>
            <p:cNvGrpSpPr/>
            <p:nvPr/>
          </p:nvGrpSpPr>
          <p:grpSpPr>
            <a:xfrm>
              <a:off x="663266" y="6713137"/>
              <a:ext cx="2791518" cy="1509350"/>
              <a:chOff x="-2407543" y="6337816"/>
              <a:chExt cx="2791518" cy="1509350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A0CCD244-5DA9-2043-AF05-6A6B7322B7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146574" y="7751324"/>
                <a:ext cx="2492788" cy="0"/>
              </a:xfrm>
              <a:prstGeom prst="line">
                <a:avLst/>
              </a:prstGeom>
              <a:ln w="22225" cap="rnd">
                <a:solidFill>
                  <a:schemeClr val="tx1">
                    <a:lumMod val="40000"/>
                    <a:lumOff val="6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58B7A3DC-DFC5-A946-A692-2BF82823A66F}"/>
                  </a:ext>
                </a:extLst>
              </p:cNvPr>
              <p:cNvSpPr/>
              <p:nvPr/>
            </p:nvSpPr>
            <p:spPr>
              <a:xfrm>
                <a:off x="-1957387" y="6337816"/>
                <a:ext cx="2341362" cy="867549"/>
              </a:xfrm>
              <a:custGeom>
                <a:avLst/>
                <a:gdLst>
                  <a:gd name="connsiteX0" fmla="*/ 0 w 2457451"/>
                  <a:gd name="connsiteY0" fmla="*/ 1085850 h 1085850"/>
                  <a:gd name="connsiteX1" fmla="*/ 171450 w 2457451"/>
                  <a:gd name="connsiteY1" fmla="*/ 550069 h 1085850"/>
                  <a:gd name="connsiteX2" fmla="*/ 421482 w 2457451"/>
                  <a:gd name="connsiteY2" fmla="*/ 264319 h 1085850"/>
                  <a:gd name="connsiteX3" fmla="*/ 764382 w 2457451"/>
                  <a:gd name="connsiteY3" fmla="*/ 107157 h 1085850"/>
                  <a:gd name="connsiteX4" fmla="*/ 1214438 w 2457451"/>
                  <a:gd name="connsiteY4" fmla="*/ 42863 h 1085850"/>
                  <a:gd name="connsiteX5" fmla="*/ 2150269 w 2457451"/>
                  <a:gd name="connsiteY5" fmla="*/ 7144 h 1085850"/>
                  <a:gd name="connsiteX6" fmla="*/ 2457451 w 2457451"/>
                  <a:gd name="connsiteY6" fmla="*/ 0 h 1085850"/>
                  <a:gd name="connsiteX0" fmla="*/ 0 w 2457451"/>
                  <a:gd name="connsiteY0" fmla="*/ 1085850 h 1085850"/>
                  <a:gd name="connsiteX1" fmla="*/ 147382 w 2457451"/>
                  <a:gd name="connsiteY1" fmla="*/ 512314 h 1085850"/>
                  <a:gd name="connsiteX2" fmla="*/ 421482 w 2457451"/>
                  <a:gd name="connsiteY2" fmla="*/ 264319 h 1085850"/>
                  <a:gd name="connsiteX3" fmla="*/ 764382 w 2457451"/>
                  <a:gd name="connsiteY3" fmla="*/ 107157 h 1085850"/>
                  <a:gd name="connsiteX4" fmla="*/ 1214438 w 2457451"/>
                  <a:gd name="connsiteY4" fmla="*/ 42863 h 1085850"/>
                  <a:gd name="connsiteX5" fmla="*/ 2150269 w 2457451"/>
                  <a:gd name="connsiteY5" fmla="*/ 7144 h 1085850"/>
                  <a:gd name="connsiteX6" fmla="*/ 2457451 w 2457451"/>
                  <a:gd name="connsiteY6" fmla="*/ 0 h 1085850"/>
                  <a:gd name="connsiteX0" fmla="*/ 0 w 2457451"/>
                  <a:gd name="connsiteY0" fmla="*/ 1048094 h 1048094"/>
                  <a:gd name="connsiteX1" fmla="*/ 147382 w 2457451"/>
                  <a:gd name="connsiteY1" fmla="*/ 512314 h 1048094"/>
                  <a:gd name="connsiteX2" fmla="*/ 421482 w 2457451"/>
                  <a:gd name="connsiteY2" fmla="*/ 264319 h 1048094"/>
                  <a:gd name="connsiteX3" fmla="*/ 764382 w 2457451"/>
                  <a:gd name="connsiteY3" fmla="*/ 107157 h 1048094"/>
                  <a:gd name="connsiteX4" fmla="*/ 1214438 w 2457451"/>
                  <a:gd name="connsiteY4" fmla="*/ 42863 h 1048094"/>
                  <a:gd name="connsiteX5" fmla="*/ 2150269 w 2457451"/>
                  <a:gd name="connsiteY5" fmla="*/ 7144 h 1048094"/>
                  <a:gd name="connsiteX6" fmla="*/ 2457451 w 2457451"/>
                  <a:gd name="connsiteY6" fmla="*/ 0 h 1048094"/>
                  <a:gd name="connsiteX0" fmla="*/ 0 w 2457451"/>
                  <a:gd name="connsiteY0" fmla="*/ 1048094 h 1048094"/>
                  <a:gd name="connsiteX1" fmla="*/ 147382 w 2457451"/>
                  <a:gd name="connsiteY1" fmla="*/ 512314 h 1048094"/>
                  <a:gd name="connsiteX2" fmla="*/ 341254 w 2457451"/>
                  <a:gd name="connsiteY2" fmla="*/ 226565 h 1048094"/>
                  <a:gd name="connsiteX3" fmla="*/ 764382 w 2457451"/>
                  <a:gd name="connsiteY3" fmla="*/ 107157 h 1048094"/>
                  <a:gd name="connsiteX4" fmla="*/ 1214438 w 2457451"/>
                  <a:gd name="connsiteY4" fmla="*/ 42863 h 1048094"/>
                  <a:gd name="connsiteX5" fmla="*/ 2150269 w 2457451"/>
                  <a:gd name="connsiteY5" fmla="*/ 7144 h 1048094"/>
                  <a:gd name="connsiteX6" fmla="*/ 2457451 w 2457451"/>
                  <a:gd name="connsiteY6" fmla="*/ 0 h 1048094"/>
                  <a:gd name="connsiteX0" fmla="*/ 0 w 2457451"/>
                  <a:gd name="connsiteY0" fmla="*/ 1048094 h 1048094"/>
                  <a:gd name="connsiteX1" fmla="*/ 147382 w 2457451"/>
                  <a:gd name="connsiteY1" fmla="*/ 512314 h 1048094"/>
                  <a:gd name="connsiteX2" fmla="*/ 341254 w 2457451"/>
                  <a:gd name="connsiteY2" fmla="*/ 226565 h 1048094"/>
                  <a:gd name="connsiteX3" fmla="*/ 1214438 w 2457451"/>
                  <a:gd name="connsiteY3" fmla="*/ 42863 h 1048094"/>
                  <a:gd name="connsiteX4" fmla="*/ 2150269 w 2457451"/>
                  <a:gd name="connsiteY4" fmla="*/ 7144 h 1048094"/>
                  <a:gd name="connsiteX5" fmla="*/ 2457451 w 2457451"/>
                  <a:gd name="connsiteY5" fmla="*/ 0 h 1048094"/>
                  <a:gd name="connsiteX0" fmla="*/ 0 w 2457451"/>
                  <a:gd name="connsiteY0" fmla="*/ 1048094 h 1048094"/>
                  <a:gd name="connsiteX1" fmla="*/ 147382 w 2457451"/>
                  <a:gd name="connsiteY1" fmla="*/ 512314 h 1048094"/>
                  <a:gd name="connsiteX2" fmla="*/ 373344 w 2457451"/>
                  <a:gd name="connsiteY2" fmla="*/ 188809 h 1048094"/>
                  <a:gd name="connsiteX3" fmla="*/ 1214438 w 2457451"/>
                  <a:gd name="connsiteY3" fmla="*/ 42863 h 1048094"/>
                  <a:gd name="connsiteX4" fmla="*/ 2150269 w 2457451"/>
                  <a:gd name="connsiteY4" fmla="*/ 7144 h 1048094"/>
                  <a:gd name="connsiteX5" fmla="*/ 2457451 w 2457451"/>
                  <a:gd name="connsiteY5" fmla="*/ 0 h 1048094"/>
                  <a:gd name="connsiteX0" fmla="*/ 0 w 2457451"/>
                  <a:gd name="connsiteY0" fmla="*/ 1048094 h 1048094"/>
                  <a:gd name="connsiteX1" fmla="*/ 147382 w 2457451"/>
                  <a:gd name="connsiteY1" fmla="*/ 512314 h 1048094"/>
                  <a:gd name="connsiteX2" fmla="*/ 373344 w 2457451"/>
                  <a:gd name="connsiteY2" fmla="*/ 188809 h 1048094"/>
                  <a:gd name="connsiteX3" fmla="*/ 2150269 w 2457451"/>
                  <a:gd name="connsiteY3" fmla="*/ 7144 h 1048094"/>
                  <a:gd name="connsiteX4" fmla="*/ 2457451 w 2457451"/>
                  <a:gd name="connsiteY4" fmla="*/ 0 h 1048094"/>
                  <a:gd name="connsiteX0" fmla="*/ 0 w 2457451"/>
                  <a:gd name="connsiteY0" fmla="*/ 1048094 h 1048094"/>
                  <a:gd name="connsiteX1" fmla="*/ 147382 w 2457451"/>
                  <a:gd name="connsiteY1" fmla="*/ 512314 h 1048094"/>
                  <a:gd name="connsiteX2" fmla="*/ 373344 w 2457451"/>
                  <a:gd name="connsiteY2" fmla="*/ 188809 h 1048094"/>
                  <a:gd name="connsiteX3" fmla="*/ 1339977 w 2457451"/>
                  <a:gd name="connsiteY3" fmla="*/ 26022 h 1048094"/>
                  <a:gd name="connsiteX4" fmla="*/ 2457451 w 2457451"/>
                  <a:gd name="connsiteY4" fmla="*/ 0 h 1048094"/>
                  <a:gd name="connsiteX0" fmla="*/ 0 w 2457451"/>
                  <a:gd name="connsiteY0" fmla="*/ 1048094 h 1048094"/>
                  <a:gd name="connsiteX1" fmla="*/ 147382 w 2457451"/>
                  <a:gd name="connsiteY1" fmla="*/ 512314 h 1048094"/>
                  <a:gd name="connsiteX2" fmla="*/ 373344 w 2457451"/>
                  <a:gd name="connsiteY2" fmla="*/ 188809 h 1048094"/>
                  <a:gd name="connsiteX3" fmla="*/ 1339977 w 2457451"/>
                  <a:gd name="connsiteY3" fmla="*/ 26022 h 1048094"/>
                  <a:gd name="connsiteX4" fmla="*/ 2457451 w 2457451"/>
                  <a:gd name="connsiteY4" fmla="*/ 0 h 1048094"/>
                  <a:gd name="connsiteX0" fmla="*/ 0 w 2457451"/>
                  <a:gd name="connsiteY0" fmla="*/ 1048094 h 1048094"/>
                  <a:gd name="connsiteX1" fmla="*/ 113187 w 2457451"/>
                  <a:gd name="connsiteY1" fmla="*/ 612890 h 1048094"/>
                  <a:gd name="connsiteX2" fmla="*/ 373344 w 2457451"/>
                  <a:gd name="connsiteY2" fmla="*/ 188809 h 1048094"/>
                  <a:gd name="connsiteX3" fmla="*/ 1339977 w 2457451"/>
                  <a:gd name="connsiteY3" fmla="*/ 26022 h 1048094"/>
                  <a:gd name="connsiteX4" fmla="*/ 2457451 w 2457451"/>
                  <a:gd name="connsiteY4" fmla="*/ 0 h 1048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7451" h="1048094">
                    <a:moveTo>
                      <a:pt x="0" y="1048094"/>
                    </a:moveTo>
                    <a:cubicBezTo>
                      <a:pt x="50601" y="848664"/>
                      <a:pt x="68060" y="776219"/>
                      <a:pt x="113187" y="612890"/>
                    </a:cubicBezTo>
                    <a:cubicBezTo>
                      <a:pt x="158314" y="449561"/>
                      <a:pt x="168879" y="286620"/>
                      <a:pt x="373344" y="188809"/>
                    </a:cubicBezTo>
                    <a:cubicBezTo>
                      <a:pt x="577809" y="90998"/>
                      <a:pt x="992626" y="57490"/>
                      <a:pt x="1339977" y="26022"/>
                    </a:cubicBezTo>
                    <a:cubicBezTo>
                      <a:pt x="1547146" y="18878"/>
                      <a:pt x="2407444" y="0"/>
                      <a:pt x="2457451" y="0"/>
                    </a:cubicBezTo>
                  </a:path>
                </a:pathLst>
              </a:custGeom>
              <a:noFill/>
              <a:ln w="412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9DDA4CFB-FD33-A941-B524-997BEEB79E93}"/>
                  </a:ext>
                </a:extLst>
              </p:cNvPr>
              <p:cNvSpPr/>
              <p:nvPr/>
            </p:nvSpPr>
            <p:spPr>
              <a:xfrm>
                <a:off x="-2185366" y="7176852"/>
                <a:ext cx="2552808" cy="566971"/>
              </a:xfrm>
              <a:custGeom>
                <a:avLst/>
                <a:gdLst>
                  <a:gd name="connsiteX0" fmla="*/ 0 w 2436019"/>
                  <a:gd name="connsiteY0" fmla="*/ 378619 h 378619"/>
                  <a:gd name="connsiteX1" fmla="*/ 421481 w 2436019"/>
                  <a:gd name="connsiteY1" fmla="*/ 200025 h 378619"/>
                  <a:gd name="connsiteX2" fmla="*/ 1014412 w 2436019"/>
                  <a:gd name="connsiteY2" fmla="*/ 78582 h 378619"/>
                  <a:gd name="connsiteX3" fmla="*/ 1643062 w 2436019"/>
                  <a:gd name="connsiteY3" fmla="*/ 14288 h 378619"/>
                  <a:gd name="connsiteX4" fmla="*/ 2436019 w 2436019"/>
                  <a:gd name="connsiteY4" fmla="*/ 0 h 378619"/>
                  <a:gd name="connsiteX0" fmla="*/ 0 w 2436019"/>
                  <a:gd name="connsiteY0" fmla="*/ 378619 h 378619"/>
                  <a:gd name="connsiteX1" fmla="*/ 210535 w 2436019"/>
                  <a:gd name="connsiteY1" fmla="*/ 59395 h 378619"/>
                  <a:gd name="connsiteX2" fmla="*/ 1014412 w 2436019"/>
                  <a:gd name="connsiteY2" fmla="*/ 78582 h 378619"/>
                  <a:gd name="connsiteX3" fmla="*/ 1643062 w 2436019"/>
                  <a:gd name="connsiteY3" fmla="*/ 14288 h 378619"/>
                  <a:gd name="connsiteX4" fmla="*/ 2436019 w 2436019"/>
                  <a:gd name="connsiteY4" fmla="*/ 0 h 378619"/>
                  <a:gd name="connsiteX0" fmla="*/ 0 w 2436019"/>
                  <a:gd name="connsiteY0" fmla="*/ 526834 h 526834"/>
                  <a:gd name="connsiteX1" fmla="*/ 210535 w 2436019"/>
                  <a:gd name="connsiteY1" fmla="*/ 207610 h 526834"/>
                  <a:gd name="connsiteX2" fmla="*/ 1014412 w 2436019"/>
                  <a:gd name="connsiteY2" fmla="*/ 225 h 526834"/>
                  <a:gd name="connsiteX3" fmla="*/ 1643062 w 2436019"/>
                  <a:gd name="connsiteY3" fmla="*/ 162503 h 526834"/>
                  <a:gd name="connsiteX4" fmla="*/ 2436019 w 2436019"/>
                  <a:gd name="connsiteY4" fmla="*/ 148215 h 526834"/>
                  <a:gd name="connsiteX0" fmla="*/ 0 w 2436019"/>
                  <a:gd name="connsiteY0" fmla="*/ 560283 h 560283"/>
                  <a:gd name="connsiteX1" fmla="*/ 210535 w 2436019"/>
                  <a:gd name="connsiteY1" fmla="*/ 241059 h 560283"/>
                  <a:gd name="connsiteX2" fmla="*/ 1014412 w 2436019"/>
                  <a:gd name="connsiteY2" fmla="*/ 33674 h 560283"/>
                  <a:gd name="connsiteX3" fmla="*/ 1697752 w 2436019"/>
                  <a:gd name="connsiteY3" fmla="*/ 632 h 560283"/>
                  <a:gd name="connsiteX4" fmla="*/ 2436019 w 2436019"/>
                  <a:gd name="connsiteY4" fmla="*/ 181664 h 560283"/>
                  <a:gd name="connsiteX0" fmla="*/ 0 w 2498522"/>
                  <a:gd name="connsiteY0" fmla="*/ 565026 h 565026"/>
                  <a:gd name="connsiteX1" fmla="*/ 210535 w 2498522"/>
                  <a:gd name="connsiteY1" fmla="*/ 245802 h 565026"/>
                  <a:gd name="connsiteX2" fmla="*/ 1014412 w 2498522"/>
                  <a:gd name="connsiteY2" fmla="*/ 38417 h 565026"/>
                  <a:gd name="connsiteX3" fmla="*/ 1697752 w 2498522"/>
                  <a:gd name="connsiteY3" fmla="*/ 5375 h 565026"/>
                  <a:gd name="connsiteX4" fmla="*/ 2498522 w 2498522"/>
                  <a:gd name="connsiteY4" fmla="*/ 6713 h 565026"/>
                  <a:gd name="connsiteX0" fmla="*/ 0 w 2498522"/>
                  <a:gd name="connsiteY0" fmla="*/ 565026 h 565026"/>
                  <a:gd name="connsiteX1" fmla="*/ 210535 w 2498522"/>
                  <a:gd name="connsiteY1" fmla="*/ 245802 h 565026"/>
                  <a:gd name="connsiteX2" fmla="*/ 1014412 w 2498522"/>
                  <a:gd name="connsiteY2" fmla="*/ 38417 h 565026"/>
                  <a:gd name="connsiteX3" fmla="*/ 1697752 w 2498522"/>
                  <a:gd name="connsiteY3" fmla="*/ 5375 h 565026"/>
                  <a:gd name="connsiteX4" fmla="*/ 2498522 w 2498522"/>
                  <a:gd name="connsiteY4" fmla="*/ 6713 h 565026"/>
                  <a:gd name="connsiteX0" fmla="*/ 0 w 2498522"/>
                  <a:gd name="connsiteY0" fmla="*/ 563304 h 563304"/>
                  <a:gd name="connsiteX1" fmla="*/ 210535 w 2498522"/>
                  <a:gd name="connsiteY1" fmla="*/ 244080 h 563304"/>
                  <a:gd name="connsiteX2" fmla="*/ 905032 w 2498522"/>
                  <a:gd name="connsiteY2" fmla="*/ 60134 h 563304"/>
                  <a:gd name="connsiteX3" fmla="*/ 1697752 w 2498522"/>
                  <a:gd name="connsiteY3" fmla="*/ 3653 h 563304"/>
                  <a:gd name="connsiteX4" fmla="*/ 2498522 w 2498522"/>
                  <a:gd name="connsiteY4" fmla="*/ 4991 h 563304"/>
                  <a:gd name="connsiteX0" fmla="*/ 0 w 2498522"/>
                  <a:gd name="connsiteY0" fmla="*/ 563304 h 563304"/>
                  <a:gd name="connsiteX1" fmla="*/ 210535 w 2498522"/>
                  <a:gd name="connsiteY1" fmla="*/ 244080 h 563304"/>
                  <a:gd name="connsiteX2" fmla="*/ 905032 w 2498522"/>
                  <a:gd name="connsiteY2" fmla="*/ 60134 h 563304"/>
                  <a:gd name="connsiteX3" fmla="*/ 1697752 w 2498522"/>
                  <a:gd name="connsiteY3" fmla="*/ 3653 h 563304"/>
                  <a:gd name="connsiteX4" fmla="*/ 2498522 w 2498522"/>
                  <a:gd name="connsiteY4" fmla="*/ 4991 h 563304"/>
                  <a:gd name="connsiteX0" fmla="*/ 0 w 2490197"/>
                  <a:gd name="connsiteY0" fmla="*/ 566969 h 566969"/>
                  <a:gd name="connsiteX1" fmla="*/ 210535 w 2490197"/>
                  <a:gd name="connsiteY1" fmla="*/ 247745 h 566969"/>
                  <a:gd name="connsiteX2" fmla="*/ 905032 w 2490197"/>
                  <a:gd name="connsiteY2" fmla="*/ 63799 h 566969"/>
                  <a:gd name="connsiteX3" fmla="*/ 1697752 w 2490197"/>
                  <a:gd name="connsiteY3" fmla="*/ 7318 h 566969"/>
                  <a:gd name="connsiteX4" fmla="*/ 2490197 w 2490197"/>
                  <a:gd name="connsiteY4" fmla="*/ 331 h 566969"/>
                  <a:gd name="connsiteX0" fmla="*/ 0 w 2594262"/>
                  <a:gd name="connsiteY0" fmla="*/ 566970 h 566970"/>
                  <a:gd name="connsiteX1" fmla="*/ 210535 w 2594262"/>
                  <a:gd name="connsiteY1" fmla="*/ 247746 h 566970"/>
                  <a:gd name="connsiteX2" fmla="*/ 905032 w 2594262"/>
                  <a:gd name="connsiteY2" fmla="*/ 63800 h 566970"/>
                  <a:gd name="connsiteX3" fmla="*/ 1697752 w 2594262"/>
                  <a:gd name="connsiteY3" fmla="*/ 7319 h 566970"/>
                  <a:gd name="connsiteX4" fmla="*/ 2594262 w 2594262"/>
                  <a:gd name="connsiteY4" fmla="*/ 332 h 566970"/>
                  <a:gd name="connsiteX0" fmla="*/ 0 w 2594262"/>
                  <a:gd name="connsiteY0" fmla="*/ 566970 h 566970"/>
                  <a:gd name="connsiteX1" fmla="*/ 210535 w 2594262"/>
                  <a:gd name="connsiteY1" fmla="*/ 247746 h 566970"/>
                  <a:gd name="connsiteX2" fmla="*/ 905032 w 2594262"/>
                  <a:gd name="connsiteY2" fmla="*/ 63800 h 566970"/>
                  <a:gd name="connsiteX3" fmla="*/ 1697752 w 2594262"/>
                  <a:gd name="connsiteY3" fmla="*/ 7319 h 566970"/>
                  <a:gd name="connsiteX4" fmla="*/ 2594262 w 2594262"/>
                  <a:gd name="connsiteY4" fmla="*/ 332 h 566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4262" h="566970">
                    <a:moveTo>
                      <a:pt x="0" y="566970"/>
                    </a:moveTo>
                    <a:cubicBezTo>
                      <a:pt x="39777" y="428834"/>
                      <a:pt x="59696" y="331608"/>
                      <a:pt x="210535" y="247746"/>
                    </a:cubicBezTo>
                    <a:cubicBezTo>
                      <a:pt x="361374" y="163884"/>
                      <a:pt x="657163" y="103871"/>
                      <a:pt x="905032" y="63800"/>
                    </a:cubicBezTo>
                    <a:cubicBezTo>
                      <a:pt x="1152902" y="23729"/>
                      <a:pt x="1416214" y="17897"/>
                      <a:pt x="1697752" y="7319"/>
                    </a:cubicBezTo>
                    <a:cubicBezTo>
                      <a:pt x="1979290" y="-3259"/>
                      <a:pt x="2316250" y="927"/>
                      <a:pt x="2594262" y="332"/>
                    </a:cubicBezTo>
                  </a:path>
                </a:pathLst>
              </a:custGeom>
              <a:noFill/>
              <a:ln w="41275">
                <a:solidFill>
                  <a:schemeClr val="tx2">
                    <a:lumMod val="90000"/>
                    <a:lumOff val="10000"/>
                  </a:schemeClr>
                </a:soli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F501A76-20B4-DF48-95E5-9408AE44889D}"/>
                  </a:ext>
                </a:extLst>
              </p:cNvPr>
              <p:cNvSpPr txBox="1"/>
              <p:nvPr/>
            </p:nvSpPr>
            <p:spPr>
              <a:xfrm>
                <a:off x="-2407543" y="7640483"/>
                <a:ext cx="284160" cy="206683"/>
              </a:xfrm>
              <a:prstGeom prst="rect">
                <a:avLst/>
              </a:prstGeom>
              <a:noFill/>
            </p:spPr>
            <p:txBody>
              <a:bodyPr wrap="none" lIns="0" rtlCol="0" anchor="ctr">
                <a:noAutofit/>
              </a:bodyPr>
              <a:lstStyle/>
              <a:p>
                <a:pPr algn="r"/>
                <a:r>
                  <a:rPr lang="en-US" sz="500" b="1" dirty="0">
                    <a:solidFill>
                      <a:schemeClr val="tx2"/>
                    </a:solidFill>
                    <a:latin typeface="Gotham HTF Book" pitchFamily="2" charset="77"/>
                  </a:rPr>
                  <a:t>0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C896FCC-534E-844A-8B7D-3BAF86E4D368}"/>
                  </a:ext>
                </a:extLst>
              </p:cNvPr>
              <p:cNvSpPr txBox="1"/>
              <p:nvPr/>
            </p:nvSpPr>
            <p:spPr>
              <a:xfrm>
                <a:off x="-2407542" y="7467980"/>
                <a:ext cx="284159" cy="206683"/>
              </a:xfrm>
              <a:prstGeom prst="rect">
                <a:avLst/>
              </a:prstGeom>
              <a:noFill/>
            </p:spPr>
            <p:txBody>
              <a:bodyPr wrap="none" lIns="0" rtlCol="0" anchor="ctr">
                <a:noAutofit/>
              </a:bodyPr>
              <a:lstStyle/>
              <a:p>
                <a:pPr algn="r"/>
                <a:r>
                  <a:rPr lang="en-US" sz="500" b="1" dirty="0">
                    <a:solidFill>
                      <a:schemeClr val="tx2"/>
                    </a:solidFill>
                    <a:latin typeface="Gotham HTF Book" pitchFamily="2" charset="77"/>
                  </a:rPr>
                  <a:t>10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592C4C3-03E3-2047-AFE8-80F6D017AF23}"/>
                  </a:ext>
                </a:extLst>
              </p:cNvPr>
              <p:cNvSpPr txBox="1"/>
              <p:nvPr/>
            </p:nvSpPr>
            <p:spPr>
              <a:xfrm>
                <a:off x="-2407542" y="6570355"/>
                <a:ext cx="284159" cy="206683"/>
              </a:xfrm>
              <a:prstGeom prst="rect">
                <a:avLst/>
              </a:prstGeom>
              <a:noFill/>
            </p:spPr>
            <p:txBody>
              <a:bodyPr wrap="none" lIns="0" rtlCol="0" anchor="ctr">
                <a:noAutofit/>
              </a:bodyPr>
              <a:lstStyle/>
              <a:p>
                <a:pPr algn="r"/>
                <a:r>
                  <a:rPr lang="en-US" sz="500" b="1" dirty="0">
                    <a:solidFill>
                      <a:schemeClr val="tx2"/>
                    </a:solidFill>
                    <a:latin typeface="Gotham HTF Book" pitchFamily="2" charset="77"/>
                  </a:rPr>
                  <a:t>50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6771A7D-5F0D-CA4F-936E-EE39B13B50E8}"/>
                </a:ext>
              </a:extLst>
            </p:cNvPr>
            <p:cNvSpPr/>
            <p:nvPr/>
          </p:nvSpPr>
          <p:spPr>
            <a:xfrm>
              <a:off x="2717960" y="7531435"/>
              <a:ext cx="63195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dirty="0">
                  <a:solidFill>
                    <a:schemeClr val="tx2">
                      <a:lumMod val="90000"/>
                      <a:lumOff val="10000"/>
                    </a:schemeClr>
                  </a:solidFill>
                  <a:latin typeface="Gotham HTF Black" pitchFamily="2" charset="77"/>
                  <a:cs typeface="Arial" pitchFamily="34" charset="0"/>
                </a:rPr>
                <a:t>EPIC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8EBC585-146E-C740-B5F7-0AA2BFF2E53D}"/>
                </a:ext>
              </a:extLst>
            </p:cNvPr>
            <p:cNvSpPr/>
            <p:nvPr/>
          </p:nvSpPr>
          <p:spPr>
            <a:xfrm>
              <a:off x="2730447" y="6689744"/>
              <a:ext cx="63195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Gotham HTF Black" pitchFamily="2" charset="77"/>
                  <a:cs typeface="Arial" pitchFamily="34" charset="0"/>
                </a:rPr>
                <a:t>ECR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84D5C7-4A53-5D44-A75C-1B646861B243}"/>
                </a:ext>
              </a:extLst>
            </p:cNvPr>
            <p:cNvSpPr/>
            <p:nvPr/>
          </p:nvSpPr>
          <p:spPr>
            <a:xfrm>
              <a:off x="2798778" y="5849195"/>
              <a:ext cx="63195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dirty="0">
                  <a:solidFill>
                    <a:schemeClr val="bg1"/>
                  </a:solidFill>
                  <a:latin typeface="Gotham HTF Black" pitchFamily="2" charset="77"/>
                  <a:cs typeface="Arial" pitchFamily="34" charset="0"/>
                </a:rPr>
                <a:t>ECK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647FD64-D937-C24D-BA45-EBC2C85C96EA}"/>
                </a:ext>
              </a:extLst>
            </p:cNvPr>
            <p:cNvSpPr txBox="1"/>
            <p:nvPr/>
          </p:nvSpPr>
          <p:spPr>
            <a:xfrm rot="16200000">
              <a:off x="-625391" y="6750773"/>
              <a:ext cx="2391760" cy="268639"/>
            </a:xfrm>
            <a:prstGeom prst="rect">
              <a:avLst/>
            </a:prstGeom>
            <a:noFill/>
          </p:spPr>
          <p:txBody>
            <a:bodyPr wrap="none" lIns="0" rtlCol="0">
              <a:noAutofit/>
            </a:bodyPr>
            <a:lstStyle/>
            <a:p>
              <a:pPr algn="ctr"/>
              <a:r>
                <a:rPr lang="en-US" sz="700" b="1" dirty="0">
                  <a:solidFill>
                    <a:schemeClr val="tx2"/>
                  </a:solidFill>
                  <a:latin typeface="Gotham HTF Book" pitchFamily="2" charset="77"/>
                </a:rPr>
                <a:t>Coins emitted (m) logarithmic scale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F462BBD-75BB-A44B-959A-327B187446D4}"/>
                </a:ext>
              </a:extLst>
            </p:cNvPr>
            <p:cNvSpPr txBox="1"/>
            <p:nvPr/>
          </p:nvSpPr>
          <p:spPr>
            <a:xfrm>
              <a:off x="1927021" y="8119145"/>
              <a:ext cx="1647161" cy="268639"/>
            </a:xfrm>
            <a:prstGeom prst="rect">
              <a:avLst/>
            </a:prstGeom>
            <a:noFill/>
          </p:spPr>
          <p:txBody>
            <a:bodyPr wrap="none" lIns="0" rtlCol="0">
              <a:noAutofit/>
            </a:bodyPr>
            <a:lstStyle/>
            <a:p>
              <a:pPr algn="r"/>
              <a:r>
                <a:rPr lang="en-US" sz="700" b="1" dirty="0">
                  <a:solidFill>
                    <a:schemeClr val="tx2"/>
                  </a:solidFill>
                  <a:latin typeface="Gotham HTF Book" pitchFamily="2" charset="77"/>
                </a:rPr>
                <a:t>Time</a:t>
              </a:r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17C6D99C-26C2-4B40-9088-4C6EBC67C9C9}"/>
              </a:ext>
            </a:extLst>
          </p:cNvPr>
          <p:cNvSpPr/>
          <p:nvPr/>
        </p:nvSpPr>
        <p:spPr>
          <a:xfrm>
            <a:off x="5391732" y="6188607"/>
            <a:ext cx="9007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Bef>
                <a:spcPts val="600"/>
              </a:spcBef>
              <a:spcAft>
                <a:spcPts val="600"/>
              </a:spcAft>
            </a:pPr>
            <a:r>
              <a:rPr lang="en-GB" sz="11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60% PoW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D323793-8113-2C4F-8CF4-40F412334FC2}"/>
              </a:ext>
            </a:extLst>
          </p:cNvPr>
          <p:cNvSpPr/>
          <p:nvPr/>
        </p:nvSpPr>
        <p:spPr>
          <a:xfrm>
            <a:off x="5402651" y="7020102"/>
            <a:ext cx="9007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Bef>
                <a:spcPts val="600"/>
              </a:spcBef>
              <a:spcAft>
                <a:spcPts val="600"/>
              </a:spcAft>
            </a:pPr>
            <a:r>
              <a:rPr lang="en-GB" sz="11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40% </a:t>
            </a:r>
            <a:r>
              <a:rPr lang="en-GB" sz="1100" dirty="0" err="1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PoST</a:t>
            </a:r>
            <a:endParaRPr lang="en-GB" sz="1100" dirty="0">
              <a:solidFill>
                <a:schemeClr val="tx2"/>
              </a:solidFill>
              <a:latin typeface="Gotham HTF Book" pitchFamily="2" charset="77"/>
              <a:cs typeface="Arial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61C0B3-B1E3-5440-8F0B-81850BFA0214}"/>
              </a:ext>
            </a:extLst>
          </p:cNvPr>
          <p:cNvSpPr/>
          <p:nvPr/>
        </p:nvSpPr>
        <p:spPr>
          <a:xfrm>
            <a:off x="5181603" y="6370824"/>
            <a:ext cx="11217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Bef>
                <a:spcPts val="600"/>
              </a:spcBef>
              <a:spcAft>
                <a:spcPts val="600"/>
              </a:spcAft>
            </a:pPr>
            <a:r>
              <a:rPr lang="en-GB" sz="800" dirty="0" err="1">
                <a:solidFill>
                  <a:schemeClr val="bg1"/>
                </a:solidFill>
                <a:latin typeface="Gotham HTF Book" pitchFamily="2" charset="77"/>
                <a:cs typeface="Arial" pitchFamily="34" charset="0"/>
              </a:rPr>
              <a:t>RandomARM</a:t>
            </a:r>
            <a:r>
              <a:rPr lang="en-GB" sz="800" dirty="0">
                <a:solidFill>
                  <a:schemeClr val="bg1"/>
                </a:solidFill>
                <a:latin typeface="Gotham HTF Book" pitchFamily="2" charset="77"/>
                <a:cs typeface="Arial" pitchFamily="34" charset="0"/>
              </a:rPr>
              <a:t> SHA256 </a:t>
            </a:r>
            <a:r>
              <a:rPr lang="en-GB" sz="800" dirty="0" err="1">
                <a:solidFill>
                  <a:schemeClr val="bg1"/>
                </a:solidFill>
                <a:latin typeface="Gotham HTF Book" pitchFamily="2" charset="77"/>
                <a:cs typeface="Arial" pitchFamily="34" charset="0"/>
              </a:rPr>
              <a:t>Scrypt</a:t>
            </a:r>
            <a:r>
              <a:rPr lang="en-GB" sz="800" dirty="0">
                <a:solidFill>
                  <a:schemeClr val="bg1"/>
                </a:solidFill>
                <a:latin typeface="Gotham HTF Book" pitchFamily="2" charset="77"/>
                <a:cs typeface="Arial" pitchFamily="34" charset="0"/>
              </a:rPr>
              <a:t> SHA3 Blake2s</a:t>
            </a:r>
            <a:br>
              <a:rPr lang="en-GB" sz="800" dirty="0">
                <a:solidFill>
                  <a:schemeClr val="bg1"/>
                </a:solidFill>
                <a:latin typeface="Gotham HTF Book" pitchFamily="2" charset="77"/>
                <a:cs typeface="Arial" pitchFamily="34" charset="0"/>
              </a:rPr>
            </a:br>
            <a:r>
              <a:rPr lang="en-GB" sz="800" dirty="0">
                <a:solidFill>
                  <a:schemeClr val="bg1"/>
                </a:solidFill>
                <a:latin typeface="Gotham HTF Book" pitchFamily="2" charset="77"/>
                <a:cs typeface="Arial" pitchFamily="34" charset="0"/>
              </a:rPr>
              <a:t>X11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102313E-0C77-C648-9583-D2C08924C843}"/>
              </a:ext>
            </a:extLst>
          </p:cNvPr>
          <p:cNvSpPr/>
          <p:nvPr/>
        </p:nvSpPr>
        <p:spPr>
          <a:xfrm>
            <a:off x="5413570" y="7202319"/>
            <a:ext cx="90073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Bef>
                <a:spcPts val="600"/>
              </a:spcBef>
              <a:spcAft>
                <a:spcPts val="600"/>
              </a:spcAft>
            </a:pPr>
            <a:r>
              <a:rPr lang="en-GB" sz="800" dirty="0">
                <a:solidFill>
                  <a:schemeClr val="bg1"/>
                </a:solidFill>
                <a:latin typeface="Gotham HTF Book" pitchFamily="2" charset="77"/>
                <a:cs typeface="Arial" pitchFamily="34" charset="0"/>
              </a:rPr>
              <a:t>e.g. Chia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AA3BA24-ACC7-2A48-AC98-9D8D38DAD454}"/>
              </a:ext>
            </a:extLst>
          </p:cNvPr>
          <p:cNvSpPr/>
          <p:nvPr/>
        </p:nvSpPr>
        <p:spPr>
          <a:xfrm>
            <a:off x="3544311" y="7986017"/>
            <a:ext cx="282346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GB" sz="12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+</a:t>
            </a:r>
            <a:r>
              <a:rPr lang="en-GB" sz="1200" dirty="0" err="1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VeriBlock</a:t>
            </a:r>
            <a:r>
              <a:rPr lang="en-GB" sz="12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 </a:t>
            </a:r>
            <a:r>
              <a:rPr lang="en-GB" sz="1200" dirty="0" err="1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PoP</a:t>
            </a:r>
            <a:r>
              <a:rPr lang="en-GB" sz="12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 51% protection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028A09D-EDB7-EC49-8351-2E651CE754A5}"/>
              </a:ext>
            </a:extLst>
          </p:cNvPr>
          <p:cNvGrpSpPr/>
          <p:nvPr/>
        </p:nvGrpSpPr>
        <p:grpSpPr>
          <a:xfrm>
            <a:off x="3724884" y="4497920"/>
            <a:ext cx="2357654" cy="378997"/>
            <a:chOff x="9059877" y="-2331805"/>
            <a:chExt cx="35160764" cy="5652154"/>
          </a:xfrm>
        </p:grpSpPr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54B23B76-5643-E049-9D29-1FEFE4DC7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8772299" y="-2225219"/>
              <a:ext cx="2469400" cy="24694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4699E72-C66E-E64B-8493-64565DA03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927729" y="-2090595"/>
              <a:ext cx="2385422" cy="2385421"/>
            </a:xfrm>
            <a:prstGeom prst="rect">
              <a:avLst/>
            </a:pr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13194E01-0274-6F42-A7AD-027C9DFEE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36312" y="807923"/>
              <a:ext cx="2500062" cy="2500060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3BD768DE-038B-0645-A73A-CD7A288F2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52814" y="-2331805"/>
              <a:ext cx="2867827" cy="2867827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BC9971B3-34E6-3F44-803A-9AEE18C11D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58160" y="-2225219"/>
              <a:ext cx="2638954" cy="2638954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C0602CF-7471-E443-AE40-23638873D1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350245" y="-2331805"/>
              <a:ext cx="2867842" cy="2867842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5444D567-4041-C241-B2F5-F8924900B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32177" y="1016548"/>
              <a:ext cx="2082798" cy="2082798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A52EF54A-678E-6B4F-9245-52EEB191E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22808" y="-2078783"/>
              <a:ext cx="2361814" cy="2361813"/>
            </a:xfrm>
            <a:prstGeom prst="rect">
              <a:avLst/>
            </a:prstGeom>
          </p:spPr>
        </p:pic>
        <p:pic>
          <p:nvPicPr>
            <p:cNvPr id="85" name="Graphic 84">
              <a:extLst>
                <a:ext uri="{FF2B5EF4-FFF2-40B4-BE49-F238E27FC236}">
                  <a16:creationId xmlns:a16="http://schemas.microsoft.com/office/drawing/2014/main" id="{19CB1831-C23E-1841-8804-C5758AC9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9059877" y="857795"/>
              <a:ext cx="2082798" cy="2400305"/>
            </a:xfrm>
            <a:prstGeom prst="rect">
              <a:avLst/>
            </a:prstGeom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58B5A07E-4280-FF42-9762-BE00AEC00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41961" y="805538"/>
              <a:ext cx="2504834" cy="2504834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8AD01F8B-D954-1145-B99C-2192D1D80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74260" y="-2250944"/>
              <a:ext cx="2706106" cy="2706105"/>
            </a:xfrm>
            <a:prstGeom prst="rect">
              <a:avLst/>
            </a:prstGeom>
          </p:spPr>
        </p:pic>
        <p:pic>
          <p:nvPicPr>
            <p:cNvPr id="93" name="Graphic 92">
              <a:extLst>
                <a:ext uri="{FF2B5EF4-FFF2-40B4-BE49-F238E27FC236}">
                  <a16:creationId xmlns:a16="http://schemas.microsoft.com/office/drawing/2014/main" id="{906C1CC2-3E6F-A04A-8E4A-A3AFD63BE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19015010" y="877182"/>
              <a:ext cx="1437448" cy="2361530"/>
            </a:xfrm>
            <a:prstGeom prst="rect">
              <a:avLst/>
            </a:prstGeom>
          </p:spPr>
        </p:pic>
        <p:pic>
          <p:nvPicPr>
            <p:cNvPr id="95" name="Graphic 94">
              <a:extLst>
                <a:ext uri="{FF2B5EF4-FFF2-40B4-BE49-F238E27FC236}">
                  <a16:creationId xmlns:a16="http://schemas.microsoft.com/office/drawing/2014/main" id="{C78BE516-3271-BD42-93EF-58A71F3D77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38665470" y="-2098991"/>
              <a:ext cx="2402214" cy="2402214"/>
            </a:xfrm>
            <a:prstGeom prst="rect">
              <a:avLst/>
            </a:prstGeom>
          </p:spPr>
        </p:pic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C0F79FF3-A7AC-2747-916C-2262D2D1E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97351" y="-2225219"/>
              <a:ext cx="2521012" cy="2521012"/>
            </a:xfrm>
            <a:prstGeom prst="rect">
              <a:avLst/>
            </a:prstGeom>
          </p:spPr>
        </p:pic>
        <p:pic>
          <p:nvPicPr>
            <p:cNvPr id="99" name="Graphic 98">
              <a:extLst>
                <a:ext uri="{FF2B5EF4-FFF2-40B4-BE49-F238E27FC236}">
                  <a16:creationId xmlns:a16="http://schemas.microsoft.com/office/drawing/2014/main" id="{46C0F0B5-4728-FE45-AD24-C414EFE253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9059877" y="-2225219"/>
              <a:ext cx="2521012" cy="2521012"/>
            </a:xfrm>
            <a:prstGeom prst="rect">
              <a:avLst/>
            </a:prstGeom>
          </p:spPr>
        </p:pic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4F3D3A05-79D8-F345-900A-F21712B10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04478" y="795561"/>
              <a:ext cx="2521015" cy="2524788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E24AC573-011A-2F4F-BCCD-5091319594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34825" y="-2225219"/>
              <a:ext cx="2521012" cy="2521012"/>
            </a:xfrm>
            <a:prstGeom prst="rect">
              <a:avLst/>
            </a:prstGeom>
          </p:spPr>
        </p:pic>
      </p:grpSp>
      <p:sp>
        <p:nvSpPr>
          <p:cNvPr id="68" name="Freeform 67">
            <a:extLst>
              <a:ext uri="{FF2B5EF4-FFF2-40B4-BE49-F238E27FC236}">
                <a16:creationId xmlns:a16="http://schemas.microsoft.com/office/drawing/2014/main" id="{675FFD64-CD5C-704F-8BBB-DA0CF5DBB586}"/>
              </a:ext>
            </a:extLst>
          </p:cNvPr>
          <p:cNvSpPr/>
          <p:nvPr/>
        </p:nvSpPr>
        <p:spPr>
          <a:xfrm>
            <a:off x="1214696" y="6031817"/>
            <a:ext cx="2083349" cy="1680462"/>
          </a:xfrm>
          <a:custGeom>
            <a:avLst/>
            <a:gdLst>
              <a:gd name="connsiteX0" fmla="*/ 0 w 2457451"/>
              <a:gd name="connsiteY0" fmla="*/ 1085850 h 1085850"/>
              <a:gd name="connsiteX1" fmla="*/ 171450 w 2457451"/>
              <a:gd name="connsiteY1" fmla="*/ 550069 h 1085850"/>
              <a:gd name="connsiteX2" fmla="*/ 421482 w 2457451"/>
              <a:gd name="connsiteY2" fmla="*/ 264319 h 1085850"/>
              <a:gd name="connsiteX3" fmla="*/ 764382 w 2457451"/>
              <a:gd name="connsiteY3" fmla="*/ 107157 h 1085850"/>
              <a:gd name="connsiteX4" fmla="*/ 1214438 w 2457451"/>
              <a:gd name="connsiteY4" fmla="*/ 42863 h 1085850"/>
              <a:gd name="connsiteX5" fmla="*/ 2150269 w 2457451"/>
              <a:gd name="connsiteY5" fmla="*/ 7144 h 1085850"/>
              <a:gd name="connsiteX6" fmla="*/ 2457451 w 2457451"/>
              <a:gd name="connsiteY6" fmla="*/ 0 h 1085850"/>
              <a:gd name="connsiteX0" fmla="*/ 0 w 2457451"/>
              <a:gd name="connsiteY0" fmla="*/ 1085850 h 1085850"/>
              <a:gd name="connsiteX1" fmla="*/ 147382 w 2457451"/>
              <a:gd name="connsiteY1" fmla="*/ 512314 h 1085850"/>
              <a:gd name="connsiteX2" fmla="*/ 421482 w 2457451"/>
              <a:gd name="connsiteY2" fmla="*/ 264319 h 1085850"/>
              <a:gd name="connsiteX3" fmla="*/ 764382 w 2457451"/>
              <a:gd name="connsiteY3" fmla="*/ 107157 h 1085850"/>
              <a:gd name="connsiteX4" fmla="*/ 1214438 w 2457451"/>
              <a:gd name="connsiteY4" fmla="*/ 42863 h 1085850"/>
              <a:gd name="connsiteX5" fmla="*/ 2150269 w 2457451"/>
              <a:gd name="connsiteY5" fmla="*/ 7144 h 1085850"/>
              <a:gd name="connsiteX6" fmla="*/ 2457451 w 2457451"/>
              <a:gd name="connsiteY6" fmla="*/ 0 h 1085850"/>
              <a:gd name="connsiteX0" fmla="*/ 0 w 2457451"/>
              <a:gd name="connsiteY0" fmla="*/ 1048094 h 1048094"/>
              <a:gd name="connsiteX1" fmla="*/ 147382 w 2457451"/>
              <a:gd name="connsiteY1" fmla="*/ 512314 h 1048094"/>
              <a:gd name="connsiteX2" fmla="*/ 421482 w 2457451"/>
              <a:gd name="connsiteY2" fmla="*/ 264319 h 1048094"/>
              <a:gd name="connsiteX3" fmla="*/ 764382 w 2457451"/>
              <a:gd name="connsiteY3" fmla="*/ 107157 h 1048094"/>
              <a:gd name="connsiteX4" fmla="*/ 1214438 w 2457451"/>
              <a:gd name="connsiteY4" fmla="*/ 42863 h 1048094"/>
              <a:gd name="connsiteX5" fmla="*/ 2150269 w 2457451"/>
              <a:gd name="connsiteY5" fmla="*/ 7144 h 1048094"/>
              <a:gd name="connsiteX6" fmla="*/ 2457451 w 2457451"/>
              <a:gd name="connsiteY6" fmla="*/ 0 h 1048094"/>
              <a:gd name="connsiteX0" fmla="*/ 0 w 2457451"/>
              <a:gd name="connsiteY0" fmla="*/ 1048094 h 1048094"/>
              <a:gd name="connsiteX1" fmla="*/ 147382 w 2457451"/>
              <a:gd name="connsiteY1" fmla="*/ 512314 h 1048094"/>
              <a:gd name="connsiteX2" fmla="*/ 341254 w 2457451"/>
              <a:gd name="connsiteY2" fmla="*/ 226565 h 1048094"/>
              <a:gd name="connsiteX3" fmla="*/ 764382 w 2457451"/>
              <a:gd name="connsiteY3" fmla="*/ 107157 h 1048094"/>
              <a:gd name="connsiteX4" fmla="*/ 1214438 w 2457451"/>
              <a:gd name="connsiteY4" fmla="*/ 42863 h 1048094"/>
              <a:gd name="connsiteX5" fmla="*/ 2150269 w 2457451"/>
              <a:gd name="connsiteY5" fmla="*/ 7144 h 1048094"/>
              <a:gd name="connsiteX6" fmla="*/ 2457451 w 2457451"/>
              <a:gd name="connsiteY6" fmla="*/ 0 h 1048094"/>
              <a:gd name="connsiteX0" fmla="*/ 0 w 2457451"/>
              <a:gd name="connsiteY0" fmla="*/ 1048094 h 1048094"/>
              <a:gd name="connsiteX1" fmla="*/ 147382 w 2457451"/>
              <a:gd name="connsiteY1" fmla="*/ 512314 h 1048094"/>
              <a:gd name="connsiteX2" fmla="*/ 341254 w 2457451"/>
              <a:gd name="connsiteY2" fmla="*/ 226565 h 1048094"/>
              <a:gd name="connsiteX3" fmla="*/ 1214438 w 2457451"/>
              <a:gd name="connsiteY3" fmla="*/ 42863 h 1048094"/>
              <a:gd name="connsiteX4" fmla="*/ 2150269 w 2457451"/>
              <a:gd name="connsiteY4" fmla="*/ 7144 h 1048094"/>
              <a:gd name="connsiteX5" fmla="*/ 2457451 w 2457451"/>
              <a:gd name="connsiteY5" fmla="*/ 0 h 1048094"/>
              <a:gd name="connsiteX0" fmla="*/ 0 w 2457451"/>
              <a:gd name="connsiteY0" fmla="*/ 1048094 h 1048094"/>
              <a:gd name="connsiteX1" fmla="*/ 147382 w 2457451"/>
              <a:gd name="connsiteY1" fmla="*/ 512314 h 1048094"/>
              <a:gd name="connsiteX2" fmla="*/ 373344 w 2457451"/>
              <a:gd name="connsiteY2" fmla="*/ 188809 h 1048094"/>
              <a:gd name="connsiteX3" fmla="*/ 1214438 w 2457451"/>
              <a:gd name="connsiteY3" fmla="*/ 42863 h 1048094"/>
              <a:gd name="connsiteX4" fmla="*/ 2150269 w 2457451"/>
              <a:gd name="connsiteY4" fmla="*/ 7144 h 1048094"/>
              <a:gd name="connsiteX5" fmla="*/ 2457451 w 2457451"/>
              <a:gd name="connsiteY5" fmla="*/ 0 h 1048094"/>
              <a:gd name="connsiteX0" fmla="*/ 0 w 2457451"/>
              <a:gd name="connsiteY0" fmla="*/ 1048094 h 1048094"/>
              <a:gd name="connsiteX1" fmla="*/ 147382 w 2457451"/>
              <a:gd name="connsiteY1" fmla="*/ 512314 h 1048094"/>
              <a:gd name="connsiteX2" fmla="*/ 373344 w 2457451"/>
              <a:gd name="connsiteY2" fmla="*/ 188809 h 1048094"/>
              <a:gd name="connsiteX3" fmla="*/ 2150269 w 2457451"/>
              <a:gd name="connsiteY3" fmla="*/ 7144 h 1048094"/>
              <a:gd name="connsiteX4" fmla="*/ 2457451 w 2457451"/>
              <a:gd name="connsiteY4" fmla="*/ 0 h 1048094"/>
              <a:gd name="connsiteX0" fmla="*/ 0 w 2457451"/>
              <a:gd name="connsiteY0" fmla="*/ 1048094 h 1048094"/>
              <a:gd name="connsiteX1" fmla="*/ 147382 w 2457451"/>
              <a:gd name="connsiteY1" fmla="*/ 512314 h 1048094"/>
              <a:gd name="connsiteX2" fmla="*/ 373344 w 2457451"/>
              <a:gd name="connsiteY2" fmla="*/ 188809 h 1048094"/>
              <a:gd name="connsiteX3" fmla="*/ 1339977 w 2457451"/>
              <a:gd name="connsiteY3" fmla="*/ 26022 h 1048094"/>
              <a:gd name="connsiteX4" fmla="*/ 2457451 w 2457451"/>
              <a:gd name="connsiteY4" fmla="*/ 0 h 1048094"/>
              <a:gd name="connsiteX0" fmla="*/ 0 w 2457451"/>
              <a:gd name="connsiteY0" fmla="*/ 1048094 h 1048094"/>
              <a:gd name="connsiteX1" fmla="*/ 147382 w 2457451"/>
              <a:gd name="connsiteY1" fmla="*/ 512314 h 1048094"/>
              <a:gd name="connsiteX2" fmla="*/ 373344 w 2457451"/>
              <a:gd name="connsiteY2" fmla="*/ 188809 h 1048094"/>
              <a:gd name="connsiteX3" fmla="*/ 1339977 w 2457451"/>
              <a:gd name="connsiteY3" fmla="*/ 26022 h 1048094"/>
              <a:gd name="connsiteX4" fmla="*/ 2457451 w 2457451"/>
              <a:gd name="connsiteY4" fmla="*/ 0 h 1048094"/>
              <a:gd name="connsiteX0" fmla="*/ 0 w 2457451"/>
              <a:gd name="connsiteY0" fmla="*/ 1048094 h 1048094"/>
              <a:gd name="connsiteX1" fmla="*/ 113187 w 2457451"/>
              <a:gd name="connsiteY1" fmla="*/ 612890 h 1048094"/>
              <a:gd name="connsiteX2" fmla="*/ 373344 w 2457451"/>
              <a:gd name="connsiteY2" fmla="*/ 188809 h 1048094"/>
              <a:gd name="connsiteX3" fmla="*/ 1339977 w 2457451"/>
              <a:gd name="connsiteY3" fmla="*/ 26022 h 1048094"/>
              <a:gd name="connsiteX4" fmla="*/ 2457451 w 2457451"/>
              <a:gd name="connsiteY4" fmla="*/ 0 h 1048094"/>
              <a:gd name="connsiteX0" fmla="*/ 0 w 2457451"/>
              <a:gd name="connsiteY0" fmla="*/ 1746275 h 1746275"/>
              <a:gd name="connsiteX1" fmla="*/ 113187 w 2457451"/>
              <a:gd name="connsiteY1" fmla="*/ 1311071 h 1746275"/>
              <a:gd name="connsiteX2" fmla="*/ 373344 w 2457451"/>
              <a:gd name="connsiteY2" fmla="*/ 886990 h 1746275"/>
              <a:gd name="connsiteX3" fmla="*/ 1113434 w 2457451"/>
              <a:gd name="connsiteY3" fmla="*/ 52 h 1746275"/>
              <a:gd name="connsiteX4" fmla="*/ 2457451 w 2457451"/>
              <a:gd name="connsiteY4" fmla="*/ 698181 h 1746275"/>
              <a:gd name="connsiteX0" fmla="*/ 0 w 2136871"/>
              <a:gd name="connsiteY0" fmla="*/ 1902994 h 1902994"/>
              <a:gd name="connsiteX1" fmla="*/ 113187 w 2136871"/>
              <a:gd name="connsiteY1" fmla="*/ 1467790 h 1902994"/>
              <a:gd name="connsiteX2" fmla="*/ 373344 w 2136871"/>
              <a:gd name="connsiteY2" fmla="*/ 1043709 h 1902994"/>
              <a:gd name="connsiteX3" fmla="*/ 1113434 w 2136871"/>
              <a:gd name="connsiteY3" fmla="*/ 156771 h 1902994"/>
              <a:gd name="connsiteX4" fmla="*/ 2136871 w 2136871"/>
              <a:gd name="connsiteY4" fmla="*/ 0 h 1902994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373344 w 2286475"/>
              <a:gd name="connsiteY2" fmla="*/ 1370582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373344 w 2286475"/>
              <a:gd name="connsiteY2" fmla="*/ 1370582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373344 w 2286475"/>
              <a:gd name="connsiteY2" fmla="*/ 1370582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373344 w 2286475"/>
              <a:gd name="connsiteY2" fmla="*/ 1370582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296405 w 2286475"/>
              <a:gd name="connsiteY2" fmla="*/ 1270006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296405 w 2286475"/>
              <a:gd name="connsiteY2" fmla="*/ 1270006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296405 w 2286475"/>
              <a:gd name="connsiteY2" fmla="*/ 1270006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339149 w 2286475"/>
              <a:gd name="connsiteY2" fmla="*/ 1184516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339149 w 2286475"/>
              <a:gd name="connsiteY2" fmla="*/ 1184516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339149 w 2286475"/>
              <a:gd name="connsiteY2" fmla="*/ 1184516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364796 w 2286475"/>
              <a:gd name="connsiteY2" fmla="*/ 1139257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286475"/>
              <a:gd name="connsiteY0" fmla="*/ 2229867 h 2229867"/>
              <a:gd name="connsiteX1" fmla="*/ 113187 w 2286475"/>
              <a:gd name="connsiteY1" fmla="*/ 1794663 h 2229867"/>
              <a:gd name="connsiteX2" fmla="*/ 351972 w 2286475"/>
              <a:gd name="connsiteY2" fmla="*/ 1159372 h 2229867"/>
              <a:gd name="connsiteX3" fmla="*/ 1113434 w 2286475"/>
              <a:gd name="connsiteY3" fmla="*/ 483644 h 2229867"/>
              <a:gd name="connsiteX4" fmla="*/ 2286475 w 2286475"/>
              <a:gd name="connsiteY4" fmla="*/ 0 h 2229867"/>
              <a:gd name="connsiteX0" fmla="*/ 0 w 2333493"/>
              <a:gd name="connsiteY0" fmla="*/ 2249982 h 2249982"/>
              <a:gd name="connsiteX1" fmla="*/ 113187 w 2333493"/>
              <a:gd name="connsiteY1" fmla="*/ 1814778 h 2249982"/>
              <a:gd name="connsiteX2" fmla="*/ 351972 w 2333493"/>
              <a:gd name="connsiteY2" fmla="*/ 1179487 h 2249982"/>
              <a:gd name="connsiteX3" fmla="*/ 1113434 w 2333493"/>
              <a:gd name="connsiteY3" fmla="*/ 503759 h 2249982"/>
              <a:gd name="connsiteX4" fmla="*/ 2333493 w 2333493"/>
              <a:gd name="connsiteY4" fmla="*/ 0 h 2249982"/>
              <a:gd name="connsiteX0" fmla="*/ 0 w 2376238"/>
              <a:gd name="connsiteY0" fmla="*/ 2255011 h 2255011"/>
              <a:gd name="connsiteX1" fmla="*/ 113187 w 2376238"/>
              <a:gd name="connsiteY1" fmla="*/ 1819807 h 2255011"/>
              <a:gd name="connsiteX2" fmla="*/ 351972 w 2376238"/>
              <a:gd name="connsiteY2" fmla="*/ 1184516 h 2255011"/>
              <a:gd name="connsiteX3" fmla="*/ 1113434 w 2376238"/>
              <a:gd name="connsiteY3" fmla="*/ 508788 h 2255011"/>
              <a:gd name="connsiteX4" fmla="*/ 2376238 w 2376238"/>
              <a:gd name="connsiteY4" fmla="*/ 0 h 225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38" h="2255011">
                <a:moveTo>
                  <a:pt x="0" y="2255011"/>
                </a:moveTo>
                <a:cubicBezTo>
                  <a:pt x="50601" y="2055581"/>
                  <a:pt x="54525" y="1998223"/>
                  <a:pt x="113187" y="1819807"/>
                </a:cubicBezTo>
                <a:cubicBezTo>
                  <a:pt x="171849" y="1641391"/>
                  <a:pt x="202361" y="1408047"/>
                  <a:pt x="351972" y="1184516"/>
                </a:cubicBezTo>
                <a:cubicBezTo>
                  <a:pt x="501583" y="960985"/>
                  <a:pt x="770358" y="671006"/>
                  <a:pt x="1113434" y="508788"/>
                </a:cubicBezTo>
                <a:cubicBezTo>
                  <a:pt x="1346250" y="370895"/>
                  <a:pt x="2159530" y="75432"/>
                  <a:pt x="2376238" y="0"/>
                </a:cubicBezTo>
              </a:path>
            </a:pathLst>
          </a:custGeom>
          <a:noFill/>
          <a:ln w="41275">
            <a:solidFill>
              <a:schemeClr val="bg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45BE133-AD9D-0840-9707-DF672A42C1C7}"/>
              </a:ext>
            </a:extLst>
          </p:cNvPr>
          <p:cNvSpPr txBox="1"/>
          <p:nvPr/>
        </p:nvSpPr>
        <p:spPr>
          <a:xfrm>
            <a:off x="809625" y="6769574"/>
            <a:ext cx="255828" cy="186076"/>
          </a:xfrm>
          <a:prstGeom prst="rect">
            <a:avLst/>
          </a:prstGeom>
          <a:noFill/>
        </p:spPr>
        <p:txBody>
          <a:bodyPr wrap="none" lIns="0" rtlCol="0" anchor="ctr">
            <a:noAutofit/>
          </a:bodyPr>
          <a:lstStyle/>
          <a:p>
            <a:pPr algn="r"/>
            <a:r>
              <a:rPr lang="en-US" sz="500" b="1" dirty="0">
                <a:solidFill>
                  <a:schemeClr val="tx2"/>
                </a:solidFill>
                <a:latin typeface="Gotham HTF Book" pitchFamily="2" charset="77"/>
              </a:rPr>
              <a:t>100</a:t>
            </a:r>
          </a:p>
        </p:txBody>
      </p:sp>
    </p:spTree>
    <p:extLst>
      <p:ext uri="{BB962C8B-B14F-4D97-AF65-F5344CB8AC3E}">
        <p14:creationId xmlns:p14="http://schemas.microsoft.com/office/powerpoint/2010/main" val="3675667251"/>
      </p:ext>
    </p:extLst>
  </p:cSld>
  <p:clrMapOvr>
    <a:masterClrMapping/>
  </p:clrMapOvr>
</p:sld>
</file>

<file path=ppt/theme/theme1.xml><?xml version="1.0" encoding="utf-8"?>
<a:theme xmlns:a="http://schemas.openxmlformats.org/drawingml/2006/main" name="Advent_Internal-Conference-Template_MASTER_V005 ts">
  <a:themeElements>
    <a:clrScheme name="Custom 1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048BE"/>
      </a:accent1>
      <a:accent2>
        <a:srgbClr val="D79E4D"/>
      </a:accent2>
      <a:accent3>
        <a:srgbClr val="9B7D28"/>
      </a:accent3>
      <a:accent4>
        <a:srgbClr val="282827"/>
      </a:accent4>
      <a:accent5>
        <a:srgbClr val="BBBBBB"/>
      </a:accent5>
      <a:accent6>
        <a:srgbClr val="E3E3E3"/>
      </a:accent6>
      <a:hlink>
        <a:srgbClr val="D79E4D"/>
      </a:hlink>
      <a:folHlink>
        <a:srgbClr val="D79E4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spcAft>
            <a:spcPts val="300"/>
          </a:spcAft>
          <a:defRPr sz="14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wrap="square" rtlCol="0" anchor="t" anchorCtr="0">
        <a:spAutoFit/>
      </a:bodyPr>
      <a:lstStyle>
        <a:defPPr fontAlgn="b">
          <a:spcAft>
            <a:spcPts val="300"/>
          </a:spcAft>
          <a:defRPr sz="14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Epic Cash">
      <a:dk1>
        <a:srgbClr val="8A8B8A"/>
      </a:dk1>
      <a:lt1>
        <a:srgbClr val="C89E60"/>
      </a:lt1>
      <a:dk2>
        <a:srgbClr val="282827"/>
      </a:dk2>
      <a:lt2>
        <a:srgbClr val="FFFFFF"/>
      </a:lt2>
      <a:accent1>
        <a:srgbClr val="E0C7A5"/>
      </a:accent1>
      <a:accent2>
        <a:srgbClr val="C89E60"/>
      </a:accent2>
      <a:accent3>
        <a:srgbClr val="957343"/>
      </a:accent3>
      <a:accent4>
        <a:srgbClr val="E3E5E3"/>
      </a:accent4>
      <a:accent5>
        <a:srgbClr val="EFEFEE"/>
      </a:accent5>
      <a:accent6>
        <a:srgbClr val="28568A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2225" cap="rnd">
          <a:solidFill>
            <a:schemeClr val="tx1"/>
          </a:solidFill>
          <a:prstDash val="sysDot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noAutofit/>
      </a:bodyPr>
      <a:lstStyle>
        <a:defPPr algn="l">
          <a:defRPr sz="2400" b="1" dirty="0" smtClean="0">
            <a:solidFill>
              <a:schemeClr val="tx2"/>
            </a:solidFill>
            <a:latin typeface="Gotham HTF Book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B7576D6F8EB8245B708F7A17FD81F5F" ma:contentTypeVersion="21" ma:contentTypeDescription="Create a new document." ma:contentTypeScope="" ma:versionID="de168e4dcbc3f581b1ae023475bb759b">
  <xsd:schema xmlns:xsd="http://www.w3.org/2001/XMLSchema" xmlns:xs="http://www.w3.org/2001/XMLSchema" xmlns:p="http://schemas.microsoft.com/office/2006/metadata/properties" xmlns:ns2="e58fabb6-9446-4bf5-a05e-fa4e6ef88448" xmlns:ns3="9f684ec6-0857-4470-8cdd-d47a3c7eb6af" targetNamespace="http://schemas.microsoft.com/office/2006/metadata/properties" ma:root="true" ma:fieldsID="1378702afda969161111c22e1aadef58" ns2:_="" ns3:_="">
    <xsd:import namespace="e58fabb6-9446-4bf5-a05e-fa4e6ef88448"/>
    <xsd:import namespace="9f684ec6-0857-4470-8cdd-d47a3c7eb6af"/>
    <xsd:element name="properties">
      <xsd:complexType>
        <xsd:sequence>
          <xsd:element name="documentManagement">
            <xsd:complexType>
              <xsd:all>
                <xsd:element ref="ns2:Category" minOccurs="0"/>
                <xsd:element ref="ns2:Display_x0020_Order" minOccurs="0"/>
                <xsd:element ref="ns2:ImageDownloadLink" minOccurs="0"/>
                <xsd:element ref="ns2:fullURL" minOccurs="0"/>
                <xsd:element ref="ns2:Meeting_x0020_Type" minOccurs="0"/>
                <xsd:element ref="ns2:Surface_x0020_on_x0020_KC_x0020_Home" minOccurs="0"/>
                <xsd:element ref="ns2:Meeting_x0020_Category" minOccurs="0"/>
                <xsd:element ref="ns2:Show_x0020_as_x0020_Quick_x0020_Link" minOccurs="0"/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8fabb6-9446-4bf5-a05e-fa4e6ef88448" elementFormDefault="qualified">
    <xsd:import namespace="http://schemas.microsoft.com/office/2006/documentManagement/types"/>
    <xsd:import namespace="http://schemas.microsoft.com/office/infopath/2007/PartnerControls"/>
    <xsd:element name="Category" ma:index="2" nillable="true" ma:displayName="Category" ma:format="Dropdown" ma:internalName="Category">
      <xsd:simpleType>
        <xsd:restriction base="dms:Choice">
          <xsd:enumeration value="Advent Fact Sheet"/>
          <xsd:enumeration value="Technology, Media and Telecom"/>
          <xsd:enumeration value="Business and Financial Services"/>
          <xsd:enumeration value="Healthcare"/>
          <xsd:enumeration value="Industrial"/>
          <xsd:enumeration value="Retail, Consumer and Leisure"/>
          <xsd:enumeration value="Advent Overview - NA"/>
          <xsd:enumeration value="Advent Overview - EU"/>
          <xsd:enumeration value="Case Studies - BFS"/>
          <xsd:enumeration value="Case Studies - HLC"/>
          <xsd:enumeration value="Case Studies - IND"/>
          <xsd:enumeration value="Case Studies - RCL"/>
          <xsd:enumeration value="Case Studies - TMT"/>
          <xsd:enumeration value="Placeholder1"/>
          <xsd:enumeration value="Placeholder2"/>
          <xsd:enumeration value="Inv. Prof.- Asia"/>
          <xsd:enumeration value="Inv. Prof. - EU"/>
          <xsd:enumeration value="Inv. Prof.- LatAm"/>
          <xsd:enumeration value="Inv. Prof. - NA"/>
          <xsd:enumeration value="OP - Asia"/>
          <xsd:enumeration value="Operating Partners - EU"/>
          <xsd:enumeration value="Operating Partners - LatAm"/>
          <xsd:enumeration value="Operating Partners - NA"/>
          <xsd:enumeration value="Sector Investment Lists"/>
          <xsd:enumeration value="Advent Logos"/>
          <xsd:enumeration value="Portfolio Company Logos"/>
          <xsd:enumeration value="European Deal Group - 2014"/>
          <xsd:enumeration value="European Deal Group - 2015"/>
          <xsd:enumeration value="European Deal Group - 2016"/>
          <xsd:enumeration value="European Deal Group - 2017"/>
          <xsd:enumeration value="European Deal Group - 2018"/>
          <xsd:enumeration value="Placeholder4"/>
          <xsd:enumeration value="Placeholder5"/>
          <xsd:enumeration value="Placeholder6"/>
          <xsd:enumeration value="Placeholder7"/>
          <xsd:enumeration value="NALACDGM"/>
          <xsd:enumeration value="Placeholder9"/>
          <xsd:enumeration value="Placeholder10"/>
          <xsd:enumeration value="CEO/OP Summits - 2014"/>
          <xsd:enumeration value="CEO/OP Summits - 2016"/>
          <xsd:enumeration value="CEO/OP Summits - 2017"/>
          <xsd:enumeration value="Placeholder14"/>
          <xsd:enumeration value="Placeholder15"/>
          <xsd:enumeration value="Placeholder16"/>
          <xsd:enumeration value="Placeholder17"/>
          <xsd:enumeration value="LPM - 2011"/>
          <xsd:enumeration value="LPM - 2012"/>
          <xsd:enumeration value="LPM - 2013"/>
          <xsd:enumeration value="LPM - 2014"/>
          <xsd:enumeration value="LPM - 2015"/>
          <xsd:enumeration value="LPM - 2016"/>
          <xsd:enumeration value="Placeholder24"/>
          <xsd:enumeration value="Placeholder25"/>
          <xsd:enumeration value="Placeholder26"/>
          <xsd:enumeration value="Placeholder27"/>
          <xsd:enumeration value="WWM - 2011"/>
          <xsd:enumeration value="WWM - 2012"/>
          <xsd:enumeration value="WWM - 2013"/>
          <xsd:enumeration value="WWM - 2014"/>
          <xsd:enumeration value="WWM - 2015"/>
          <xsd:enumeration value="WWM - 2016"/>
          <xsd:enumeration value="WWM - 2017"/>
          <xsd:enumeration value="WWM - 2018"/>
          <xsd:enumeration value="North America Offsites"/>
          <xsd:enumeration value="Latin America Offsites"/>
          <xsd:enumeration value="China Offsites"/>
          <xsd:enumeration value="Employee Color"/>
          <xsd:enumeration value="Employee B&amp;W"/>
          <xsd:enumeration value="Operating Partners"/>
          <xsd:enumeration value="ESG Case Studies"/>
          <xsd:enumeration value="Global Highlights Review"/>
          <xsd:enumeration value="Internal Templates"/>
          <xsd:enumeration value="Operating Partner Newsletters"/>
          <xsd:enumeration value="Press Releases"/>
          <xsd:enumeration value="Stationary"/>
        </xsd:restriction>
      </xsd:simpleType>
    </xsd:element>
    <xsd:element name="Display_x0020_Order" ma:index="3" nillable="true" ma:displayName="Display Order" ma:internalName="Display_x0020_Order">
      <xsd:simpleType>
        <xsd:restriction base="dms:Number"/>
      </xsd:simpleType>
    </xsd:element>
    <xsd:element name="ImageDownloadLink" ma:index="4" nillable="true" ma:displayName="ImageDownloadLink" ma:format="Hyperlink" ma:internalName="ImageDownloadLin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fullURL" ma:index="6" nillable="true" ma:displayName="fullURL" ma:internalName="fullURL">
      <xsd:simpleType>
        <xsd:restriction base="dms:Text">
          <xsd:maxLength value="255"/>
        </xsd:restriction>
      </xsd:simpleType>
    </xsd:element>
    <xsd:element name="Meeting_x0020_Type" ma:index="8" nillable="true" ma:displayName="Meeting Type" ma:format="Dropdown" ma:internalName="Meeting_x0020_Type">
      <xsd:simpleType>
        <xsd:restriction base="dms:Choice">
          <xsd:enumeration value="Deal Group Meeting 2014"/>
          <xsd:enumeration value="Deal Group Meeting September 2015"/>
          <xsd:enumeration value="Deal Group Meeting September 2016"/>
          <xsd:enumeration value="European Strategy Offsite January 2015"/>
          <xsd:enumeration value="European Strategy Offsite January 2016"/>
          <xsd:enumeration value="European Strategy Offsite January 2017"/>
          <xsd:enumeration value="Industrial Away Day March 2016"/>
        </xsd:restriction>
      </xsd:simpleType>
    </xsd:element>
    <xsd:element name="Surface_x0020_on_x0020_KC_x0020_Home" ma:index="9" nillable="true" ma:displayName="Surface on KC Home" ma:default="0" ma:internalName="Surface_x0020_on_x0020_KC_x0020_Home">
      <xsd:simpleType>
        <xsd:restriction base="dms:Boolean"/>
      </xsd:simpleType>
    </xsd:element>
    <xsd:element name="Meeting_x0020_Category" ma:index="10" nillable="true" ma:displayName="Meeting Category" ma:format="Dropdown" ma:internalName="Meeting_x0020_Category">
      <xsd:simpleType>
        <xsd:restriction base="dms:Choice">
          <xsd:enumeration value="Administrative Sessions"/>
          <xsd:enumeration value="Main Sessions"/>
        </xsd:restriction>
      </xsd:simpleType>
    </xsd:element>
    <xsd:element name="Show_x0020_as_x0020_Quick_x0020_Link" ma:index="11" nillable="true" ma:displayName="Show as Quick Link" ma:default="0" ma:internalName="Show_x0020_as_x0020_Quick_x0020_Link">
      <xsd:simpleType>
        <xsd:restriction base="dms:Boolean"/>
      </xsd:simpleType>
    </xsd:element>
    <xsd:element name="MediaServiceMetadata" ma:index="15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6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20" nillable="true" ma:displayName="MediaServiceAutoTags" ma:internalName="MediaServiceAutoTags" ma:readOnly="true">
      <xsd:simpleType>
        <xsd:restriction base="dms:Text"/>
      </xsd:simpleType>
    </xsd:element>
    <xsd:element name="MediaServiceOCR" ma:index="2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684ec6-0857-4470-8cdd-d47a3c7eb6a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mageDownloadLink xmlns="e58fabb6-9446-4bf5-a05e-fa4e6ef88448">
      <Url xsi:nil="true"/>
      <Description xsi:nil="true"/>
    </ImageDownloadLink>
    <Meeting_x0020_Type xmlns="e58fabb6-9446-4bf5-a05e-fa4e6ef88448" xsi:nil="true"/>
    <Category xmlns="e58fabb6-9446-4bf5-a05e-fa4e6ef88448">Internal Templates</Category>
    <Surface_x0020_on_x0020_KC_x0020_Home xmlns="e58fabb6-9446-4bf5-a05e-fa4e6ef88448">false</Surface_x0020_on_x0020_KC_x0020_Home>
    <Display_x0020_Order xmlns="e58fabb6-9446-4bf5-a05e-fa4e6ef88448" xsi:nil="true"/>
    <Meeting_x0020_Category xmlns="e58fabb6-9446-4bf5-a05e-fa4e6ef88448" xsi:nil="true"/>
    <fullURL xmlns="e58fabb6-9446-4bf5-a05e-fa4e6ef88448" xsi:nil="true"/>
    <Show_x0020_as_x0020_Quick_x0020_Link xmlns="e58fabb6-9446-4bf5-a05e-fa4e6ef88448">false</Show_x0020_as_x0020_Quick_x0020_Link>
  </documentManagement>
</p:properties>
</file>

<file path=customXml/itemProps1.xml><?xml version="1.0" encoding="utf-8"?>
<ds:datastoreItem xmlns:ds="http://schemas.openxmlformats.org/officeDocument/2006/customXml" ds:itemID="{6E9B7BB3-0B5C-4AB0-BF58-BFF16BDDF3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8fabb6-9446-4bf5-a05e-fa4e6ef88448"/>
    <ds:schemaRef ds:uri="9f684ec6-0857-4470-8cdd-d47a3c7eb6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660CEF-FDB7-4107-9D10-142604AF31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A520744-49F6-48C5-870D-D28D297F5B56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e58fabb6-9446-4bf5-a05e-fa4e6ef88448"/>
    <ds:schemaRef ds:uri="http://purl.org/dc/terms/"/>
    <ds:schemaRef ds:uri="9f684ec6-0857-4470-8cdd-d47a3c7eb6af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41906</TotalTime>
  <Words>132</Words>
  <Application>Microsoft Macintosh PowerPoint</Application>
  <PresentationFormat>Letter Paper (8.5x11 in)</PresentationFormat>
  <Paragraphs>31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Gotham HTF</vt:lpstr>
      <vt:lpstr>Gotham HTF Black</vt:lpstr>
      <vt:lpstr>Gotham HTF Book</vt:lpstr>
      <vt:lpstr>Advent_Internal-Conference-Template_MASTER_V005 ts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Advent Slide Template Master</dc:title>
  <dc:creator>Harris, Andrew</dc:creator>
  <cp:lastModifiedBy>Spencer Lambert</cp:lastModifiedBy>
  <cp:revision>581</cp:revision>
  <dcterms:created xsi:type="dcterms:W3CDTF">2018-04-12T15:48:13Z</dcterms:created>
  <dcterms:modified xsi:type="dcterms:W3CDTF">2021-10-29T14:11:14Z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0x0101007B7576D6F8EB8245B708F7A17FD81F5F</vt:lpwstr>
  </property>
</Properties>
</file>

<file path=docProps/thumbnail.jpeg>
</file>